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60" r:id="rId2"/>
    <p:sldMasterId id="2147483674" r:id="rId3"/>
  </p:sldMasterIdLst>
  <p:notesMasterIdLst>
    <p:notesMasterId r:id="rId66"/>
  </p:notesMasterIdLst>
  <p:sldIdLst>
    <p:sldId id="267" r:id="rId4"/>
    <p:sldId id="268" r:id="rId5"/>
    <p:sldId id="367" r:id="rId6"/>
    <p:sldId id="368" r:id="rId7"/>
    <p:sldId id="369" r:id="rId8"/>
    <p:sldId id="269" r:id="rId9"/>
    <p:sldId id="270" r:id="rId10"/>
    <p:sldId id="264" r:id="rId11"/>
    <p:sldId id="273" r:id="rId12"/>
    <p:sldId id="277" r:id="rId13"/>
    <p:sldId id="360" r:id="rId14"/>
    <p:sldId id="353" r:id="rId15"/>
    <p:sldId id="354" r:id="rId16"/>
    <p:sldId id="352" r:id="rId17"/>
    <p:sldId id="278" r:id="rId18"/>
    <p:sldId id="318" r:id="rId19"/>
    <p:sldId id="320" r:id="rId20"/>
    <p:sldId id="323" r:id="rId21"/>
    <p:sldId id="324" r:id="rId22"/>
    <p:sldId id="325" r:id="rId23"/>
    <p:sldId id="326" r:id="rId24"/>
    <p:sldId id="337" r:id="rId25"/>
    <p:sldId id="338" r:id="rId26"/>
    <p:sldId id="322" r:id="rId27"/>
    <p:sldId id="365" r:id="rId28"/>
    <p:sldId id="339" r:id="rId29"/>
    <p:sldId id="276" r:id="rId30"/>
    <p:sldId id="361" r:id="rId31"/>
    <p:sldId id="362" r:id="rId32"/>
    <p:sldId id="370" r:id="rId33"/>
    <p:sldId id="334" r:id="rId34"/>
    <p:sldId id="340" r:id="rId35"/>
    <p:sldId id="350" r:id="rId36"/>
    <p:sldId id="341" r:id="rId37"/>
    <p:sldId id="348" r:id="rId38"/>
    <p:sldId id="346" r:id="rId39"/>
    <p:sldId id="344" r:id="rId40"/>
    <p:sldId id="345" r:id="rId41"/>
    <p:sldId id="351" r:id="rId42"/>
    <p:sldId id="349" r:id="rId43"/>
    <p:sldId id="342" r:id="rId44"/>
    <p:sldId id="343" r:id="rId45"/>
    <p:sldId id="347" r:id="rId46"/>
    <p:sldId id="328" r:id="rId47"/>
    <p:sldId id="358" r:id="rId48"/>
    <p:sldId id="357" r:id="rId49"/>
    <p:sldId id="363" r:id="rId50"/>
    <p:sldId id="364" r:id="rId51"/>
    <p:sldId id="356" r:id="rId52"/>
    <p:sldId id="359" r:id="rId53"/>
    <p:sldId id="329" r:id="rId54"/>
    <p:sldId id="355" r:id="rId55"/>
    <p:sldId id="330" r:id="rId56"/>
    <p:sldId id="331" r:id="rId57"/>
    <p:sldId id="272" r:id="rId58"/>
    <p:sldId id="335" r:id="rId59"/>
    <p:sldId id="333" r:id="rId60"/>
    <p:sldId id="336" r:id="rId61"/>
    <p:sldId id="271" r:id="rId62"/>
    <p:sldId id="332" r:id="rId63"/>
    <p:sldId id="274" r:id="rId64"/>
    <p:sldId id="26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2D2D37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60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78229-3153-4571-B0CD-B778B2226782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822E-018E-4815-A468-36754D92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azure-functions/durable-functions-overview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6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0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9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9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87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33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7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9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1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3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73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0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8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file di metadati 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host.json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contiene le opzioni di configurazione globali che interessano tutte le funzioni dell’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le funzioni. In questo articolo sono elencate le impostazioni disponibili.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3822E-018E-4815-A468-36754D9201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allocates a preconfigured server from the pool of warm workers to your app. This server already has the Functions runtime running on it, but it is unspecialized.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worker becomes specialized by configuring the Functions runtime in ways that are specific to your app. A few things happen to do this specialization, including: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Azure Functions infrastructure mounts your Azure Files content to the worker you’ve been assigned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settings specific to your function app are applied to the worker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Functions runtime resets, and any required extensions are loaded onto the worker. To figure out which extensions to load, the runtime reads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function.json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 of any function in the function app. For instance, this happens if you’re using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Durable Functions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if you have input or output bindings.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functions themselves are loaded into memory by language providers. This will take a varying amount of time based on the size of your application.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code runs.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83FAC-A721-45A3-BBDE-EAF2B09B7C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2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F3C5A15-B51E-4423-AF1B-B32A24E250E8}"/>
              </a:ext>
            </a:extLst>
          </p:cNvPr>
          <p:cNvSpPr/>
          <p:nvPr userDrawn="1"/>
        </p:nvSpPr>
        <p:spPr>
          <a:xfrm>
            <a:off x="867163" y="2544722"/>
            <a:ext cx="2660924" cy="326192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28BBFF-FD89-443E-8038-17A350A10E81}"/>
              </a:ext>
            </a:extLst>
          </p:cNvPr>
          <p:cNvGrpSpPr/>
          <p:nvPr userDrawn="1"/>
        </p:nvGrpSpPr>
        <p:grpSpPr>
          <a:xfrm>
            <a:off x="5052977" y="2037809"/>
            <a:ext cx="1009948" cy="1009948"/>
            <a:chOff x="3328988" y="3201988"/>
            <a:chExt cx="392113" cy="392113"/>
          </a:xfrm>
        </p:grpSpPr>
        <p:sp>
          <p:nvSpPr>
            <p:cNvPr id="23" name="Oval 46">
              <a:extLst>
                <a:ext uri="{FF2B5EF4-FFF2-40B4-BE49-F238E27FC236}">
                  <a16:creationId xmlns:a16="http://schemas.microsoft.com/office/drawing/2014/main" id="{B7CB72C6-48CB-4112-8F6B-9C72DD899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8" y="3201988"/>
              <a:ext cx="392113" cy="392113"/>
            </a:xfrm>
            <a:prstGeom prst="ellipse">
              <a:avLst/>
            </a:prstGeom>
            <a:solidFill>
              <a:srgbClr val="1A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8E007B96-BD64-4462-96C9-8D888C87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317875"/>
              <a:ext cx="196850" cy="158750"/>
            </a:xfrm>
            <a:custGeom>
              <a:avLst/>
              <a:gdLst>
                <a:gd name="T0" fmla="*/ 90 w 100"/>
                <a:gd name="T1" fmla="*/ 20 h 81"/>
                <a:gd name="T2" fmla="*/ 32 w 100"/>
                <a:gd name="T3" fmla="*/ 81 h 81"/>
                <a:gd name="T4" fmla="*/ 0 w 100"/>
                <a:gd name="T5" fmla="*/ 72 h 81"/>
                <a:gd name="T6" fmla="*/ 31 w 100"/>
                <a:gd name="T7" fmla="*/ 63 h 81"/>
                <a:gd name="T8" fmla="*/ 12 w 100"/>
                <a:gd name="T9" fmla="*/ 49 h 81"/>
                <a:gd name="T10" fmla="*/ 21 w 100"/>
                <a:gd name="T11" fmla="*/ 48 h 81"/>
                <a:gd name="T12" fmla="*/ 4 w 100"/>
                <a:gd name="T13" fmla="*/ 28 h 81"/>
                <a:gd name="T14" fmla="*/ 14 w 100"/>
                <a:gd name="T15" fmla="*/ 31 h 81"/>
                <a:gd name="T16" fmla="*/ 7 w 100"/>
                <a:gd name="T17" fmla="*/ 3 h 81"/>
                <a:gd name="T18" fmla="*/ 50 w 100"/>
                <a:gd name="T19" fmla="*/ 25 h 81"/>
                <a:gd name="T20" fmla="*/ 70 w 100"/>
                <a:gd name="T21" fmla="*/ 0 h 81"/>
                <a:gd name="T22" fmla="*/ 85 w 100"/>
                <a:gd name="T23" fmla="*/ 6 h 81"/>
                <a:gd name="T24" fmla="*/ 98 w 100"/>
                <a:gd name="T25" fmla="*/ 1 h 81"/>
                <a:gd name="T26" fmla="*/ 89 w 100"/>
                <a:gd name="T27" fmla="*/ 12 h 81"/>
                <a:gd name="T28" fmla="*/ 100 w 100"/>
                <a:gd name="T29" fmla="*/ 9 h 81"/>
                <a:gd name="T30" fmla="*/ 90 w 100"/>
                <a:gd name="T3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1">
                  <a:moveTo>
                    <a:pt x="90" y="20"/>
                  </a:moveTo>
                  <a:cubicBezTo>
                    <a:pt x="91" y="49"/>
                    <a:pt x="70" y="81"/>
                    <a:pt x="32" y="81"/>
                  </a:cubicBezTo>
                  <a:cubicBezTo>
                    <a:pt x="20" y="81"/>
                    <a:pt x="9" y="77"/>
                    <a:pt x="0" y="72"/>
                  </a:cubicBezTo>
                  <a:cubicBezTo>
                    <a:pt x="11" y="73"/>
                    <a:pt x="22" y="70"/>
                    <a:pt x="31" y="63"/>
                  </a:cubicBezTo>
                  <a:cubicBezTo>
                    <a:pt x="22" y="63"/>
                    <a:pt x="14" y="57"/>
                    <a:pt x="12" y="49"/>
                  </a:cubicBezTo>
                  <a:cubicBezTo>
                    <a:pt x="15" y="49"/>
                    <a:pt x="18" y="49"/>
                    <a:pt x="21" y="48"/>
                  </a:cubicBezTo>
                  <a:cubicBezTo>
                    <a:pt x="11" y="47"/>
                    <a:pt x="4" y="38"/>
                    <a:pt x="4" y="28"/>
                  </a:cubicBezTo>
                  <a:cubicBezTo>
                    <a:pt x="7" y="30"/>
                    <a:pt x="10" y="31"/>
                    <a:pt x="14" y="31"/>
                  </a:cubicBezTo>
                  <a:cubicBezTo>
                    <a:pt x="4" y="25"/>
                    <a:pt x="2" y="13"/>
                    <a:pt x="7" y="3"/>
                  </a:cubicBezTo>
                  <a:cubicBezTo>
                    <a:pt x="17" y="16"/>
                    <a:pt x="33" y="24"/>
                    <a:pt x="50" y="25"/>
                  </a:cubicBezTo>
                  <a:cubicBezTo>
                    <a:pt x="47" y="12"/>
                    <a:pt x="56" y="0"/>
                    <a:pt x="70" y="0"/>
                  </a:cubicBezTo>
                  <a:cubicBezTo>
                    <a:pt x="75" y="0"/>
                    <a:pt x="81" y="2"/>
                    <a:pt x="85" y="6"/>
                  </a:cubicBezTo>
                  <a:cubicBezTo>
                    <a:pt x="89" y="5"/>
                    <a:pt x="94" y="3"/>
                    <a:pt x="98" y="1"/>
                  </a:cubicBezTo>
                  <a:cubicBezTo>
                    <a:pt x="96" y="6"/>
                    <a:pt x="93" y="10"/>
                    <a:pt x="89" y="12"/>
                  </a:cubicBezTo>
                  <a:cubicBezTo>
                    <a:pt x="93" y="12"/>
                    <a:pt x="97" y="11"/>
                    <a:pt x="100" y="9"/>
                  </a:cubicBezTo>
                  <a:cubicBezTo>
                    <a:pt x="98" y="13"/>
                    <a:pt x="94" y="17"/>
                    <a:pt x="9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52882F-38D3-43D1-8811-1172CAEDA8F6}"/>
              </a:ext>
            </a:extLst>
          </p:cNvPr>
          <p:cNvGrpSpPr/>
          <p:nvPr userDrawn="1"/>
        </p:nvGrpSpPr>
        <p:grpSpPr>
          <a:xfrm>
            <a:off x="5052977" y="5389933"/>
            <a:ext cx="1009948" cy="1005857"/>
            <a:chOff x="2809875" y="2679700"/>
            <a:chExt cx="392113" cy="390525"/>
          </a:xfrm>
        </p:grpSpPr>
        <p:sp>
          <p:nvSpPr>
            <p:cNvPr id="26" name="Oval 70">
              <a:extLst>
                <a:ext uri="{FF2B5EF4-FFF2-40B4-BE49-F238E27FC236}">
                  <a16:creationId xmlns:a16="http://schemas.microsoft.com/office/drawing/2014/main" id="{57A2BCC8-CE8E-4D32-9AD7-6AC9C9B75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75" y="2679700"/>
              <a:ext cx="392113" cy="390525"/>
            </a:xfrm>
            <a:prstGeom prst="ellipse">
              <a:avLst/>
            </a:prstGeom>
            <a:solidFill>
              <a:srgbClr val="008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71">
              <a:extLst>
                <a:ext uri="{FF2B5EF4-FFF2-40B4-BE49-F238E27FC236}">
                  <a16:creationId xmlns:a16="http://schemas.microsoft.com/office/drawing/2014/main" id="{4683939C-23D2-433D-8469-702967810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2771775"/>
              <a:ext cx="192088" cy="192088"/>
            </a:xfrm>
            <a:custGeom>
              <a:avLst/>
              <a:gdLst>
                <a:gd name="T0" fmla="*/ 23 w 98"/>
                <a:gd name="T1" fmla="*/ 98 h 98"/>
                <a:gd name="T2" fmla="*/ 2 w 98"/>
                <a:gd name="T3" fmla="*/ 98 h 98"/>
                <a:gd name="T4" fmla="*/ 2 w 98"/>
                <a:gd name="T5" fmla="*/ 32 h 98"/>
                <a:gd name="T6" fmla="*/ 23 w 98"/>
                <a:gd name="T7" fmla="*/ 32 h 98"/>
                <a:gd name="T8" fmla="*/ 23 w 98"/>
                <a:gd name="T9" fmla="*/ 98 h 98"/>
                <a:gd name="T10" fmla="*/ 12 w 98"/>
                <a:gd name="T11" fmla="*/ 24 h 98"/>
                <a:gd name="T12" fmla="*/ 0 w 98"/>
                <a:gd name="T13" fmla="*/ 12 h 98"/>
                <a:gd name="T14" fmla="*/ 12 w 98"/>
                <a:gd name="T15" fmla="*/ 0 h 98"/>
                <a:gd name="T16" fmla="*/ 24 w 98"/>
                <a:gd name="T17" fmla="*/ 12 h 98"/>
                <a:gd name="T18" fmla="*/ 12 w 98"/>
                <a:gd name="T19" fmla="*/ 24 h 98"/>
                <a:gd name="T20" fmla="*/ 98 w 98"/>
                <a:gd name="T21" fmla="*/ 98 h 98"/>
                <a:gd name="T22" fmla="*/ 78 w 98"/>
                <a:gd name="T23" fmla="*/ 98 h 98"/>
                <a:gd name="T24" fmla="*/ 78 w 98"/>
                <a:gd name="T25" fmla="*/ 64 h 98"/>
                <a:gd name="T26" fmla="*/ 67 w 98"/>
                <a:gd name="T27" fmla="*/ 49 h 98"/>
                <a:gd name="T28" fmla="*/ 55 w 98"/>
                <a:gd name="T29" fmla="*/ 64 h 98"/>
                <a:gd name="T30" fmla="*/ 55 w 98"/>
                <a:gd name="T31" fmla="*/ 98 h 98"/>
                <a:gd name="T32" fmla="*/ 35 w 98"/>
                <a:gd name="T33" fmla="*/ 98 h 98"/>
                <a:gd name="T34" fmla="*/ 35 w 98"/>
                <a:gd name="T35" fmla="*/ 32 h 98"/>
                <a:gd name="T36" fmla="*/ 55 w 98"/>
                <a:gd name="T37" fmla="*/ 32 h 98"/>
                <a:gd name="T38" fmla="*/ 55 w 98"/>
                <a:gd name="T39" fmla="*/ 41 h 98"/>
                <a:gd name="T40" fmla="*/ 75 w 98"/>
                <a:gd name="T41" fmla="*/ 30 h 98"/>
                <a:gd name="T42" fmla="*/ 98 w 98"/>
                <a:gd name="T43" fmla="*/ 56 h 98"/>
                <a:gd name="T44" fmla="*/ 98 w 98"/>
                <a:gd name="T4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8">
                  <a:moveTo>
                    <a:pt x="23" y="98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98"/>
                  </a:lnTo>
                  <a:close/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98" y="98"/>
                  </a:move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73"/>
                    <a:pt x="78" y="64"/>
                  </a:cubicBezTo>
                  <a:cubicBezTo>
                    <a:pt x="78" y="54"/>
                    <a:pt x="75" y="49"/>
                    <a:pt x="67" y="49"/>
                  </a:cubicBezTo>
                  <a:cubicBezTo>
                    <a:pt x="59" y="49"/>
                    <a:pt x="55" y="54"/>
                    <a:pt x="55" y="64"/>
                  </a:cubicBezTo>
                  <a:cubicBezTo>
                    <a:pt x="55" y="74"/>
                    <a:pt x="55" y="98"/>
                    <a:pt x="5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61" y="30"/>
                    <a:pt x="75" y="30"/>
                  </a:cubicBezTo>
                  <a:cubicBezTo>
                    <a:pt x="89" y="30"/>
                    <a:pt x="98" y="39"/>
                    <a:pt x="98" y="56"/>
                  </a:cubicBezTo>
                  <a:cubicBezTo>
                    <a:pt x="98" y="74"/>
                    <a:pt x="98" y="98"/>
                    <a:pt x="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9" name="Oval 46">
            <a:extLst>
              <a:ext uri="{FF2B5EF4-FFF2-40B4-BE49-F238E27FC236}">
                <a16:creationId xmlns:a16="http://schemas.microsoft.com/office/drawing/2014/main" id="{FD49EDA2-8821-4174-AA26-B1B589AC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977" y="3713871"/>
            <a:ext cx="1009948" cy="1009948"/>
          </a:xfrm>
          <a:prstGeom prst="ellipse">
            <a:avLst/>
          </a:prstGeom>
          <a:solidFill>
            <a:srgbClr val="2D2D37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0" name="Oval 46">
            <a:extLst>
              <a:ext uri="{FF2B5EF4-FFF2-40B4-BE49-F238E27FC236}">
                <a16:creationId xmlns:a16="http://schemas.microsoft.com/office/drawing/2014/main" id="{B31195DC-2A5B-497F-A7B2-6A2991781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837" y="3950350"/>
            <a:ext cx="539352" cy="539352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494CD2-14FB-4616-B021-50A76553667D}"/>
              </a:ext>
            </a:extLst>
          </p:cNvPr>
          <p:cNvGrpSpPr/>
          <p:nvPr userDrawn="1"/>
        </p:nvGrpSpPr>
        <p:grpSpPr>
          <a:xfrm>
            <a:off x="5179795" y="3833086"/>
            <a:ext cx="763436" cy="763436"/>
            <a:chOff x="4378325" y="2157413"/>
            <a:chExt cx="392113" cy="392113"/>
          </a:xfrm>
        </p:grpSpPr>
        <p:sp>
          <p:nvSpPr>
            <p:cNvPr id="36" name="Oval 113">
              <a:extLst>
                <a:ext uri="{FF2B5EF4-FFF2-40B4-BE49-F238E27FC236}">
                  <a16:creationId xmlns:a16="http://schemas.microsoft.com/office/drawing/2014/main" id="{8123B1ED-5134-4F69-8BA1-8C3CBFFD3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2157413"/>
              <a:ext cx="392113" cy="392113"/>
            </a:xfrm>
            <a:prstGeom prst="ellipse">
              <a:avLst/>
            </a:prstGeom>
            <a:solidFill>
              <a:srgbClr val="2D2D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4">
              <a:extLst>
                <a:ext uri="{FF2B5EF4-FFF2-40B4-BE49-F238E27FC236}">
                  <a16:creationId xmlns:a16="http://schemas.microsoft.com/office/drawing/2014/main" id="{005A41C6-57F6-401C-BD8E-D7D40D7F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2230438"/>
              <a:ext cx="247650" cy="241300"/>
            </a:xfrm>
            <a:custGeom>
              <a:avLst/>
              <a:gdLst>
                <a:gd name="T0" fmla="*/ 63 w 126"/>
                <a:gd name="T1" fmla="*/ 0 h 123"/>
                <a:gd name="T2" fmla="*/ 0 w 126"/>
                <a:gd name="T3" fmla="*/ 63 h 123"/>
                <a:gd name="T4" fmla="*/ 42 w 126"/>
                <a:gd name="T5" fmla="*/ 123 h 123"/>
                <a:gd name="T6" fmla="*/ 42 w 126"/>
                <a:gd name="T7" fmla="*/ 123 h 123"/>
                <a:gd name="T8" fmla="*/ 44 w 126"/>
                <a:gd name="T9" fmla="*/ 123 h 123"/>
                <a:gd name="T10" fmla="*/ 47 w 126"/>
                <a:gd name="T11" fmla="*/ 119 h 123"/>
                <a:gd name="T12" fmla="*/ 47 w 126"/>
                <a:gd name="T13" fmla="*/ 119 h 123"/>
                <a:gd name="T14" fmla="*/ 47 w 126"/>
                <a:gd name="T15" fmla="*/ 119 h 123"/>
                <a:gd name="T16" fmla="*/ 47 w 126"/>
                <a:gd name="T17" fmla="*/ 108 h 123"/>
                <a:gd name="T18" fmla="*/ 34 w 126"/>
                <a:gd name="T19" fmla="*/ 108 h 123"/>
                <a:gd name="T20" fmla="*/ 25 w 126"/>
                <a:gd name="T21" fmla="*/ 98 h 123"/>
                <a:gd name="T22" fmla="*/ 17 w 126"/>
                <a:gd name="T23" fmla="*/ 89 h 123"/>
                <a:gd name="T24" fmla="*/ 26 w 126"/>
                <a:gd name="T25" fmla="*/ 90 h 123"/>
                <a:gd name="T26" fmla="*/ 40 w 126"/>
                <a:gd name="T27" fmla="*/ 101 h 123"/>
                <a:gd name="T28" fmla="*/ 48 w 126"/>
                <a:gd name="T29" fmla="*/ 99 h 123"/>
                <a:gd name="T30" fmla="*/ 51 w 126"/>
                <a:gd name="T31" fmla="*/ 92 h 123"/>
                <a:gd name="T32" fmla="*/ 22 w 126"/>
                <a:gd name="T33" fmla="*/ 62 h 123"/>
                <a:gd name="T34" fmla="*/ 29 w 126"/>
                <a:gd name="T35" fmla="*/ 43 h 123"/>
                <a:gd name="T36" fmla="*/ 30 w 126"/>
                <a:gd name="T37" fmla="*/ 26 h 123"/>
                <a:gd name="T38" fmla="*/ 47 w 126"/>
                <a:gd name="T39" fmla="*/ 33 h 123"/>
                <a:gd name="T40" fmla="*/ 63 w 126"/>
                <a:gd name="T41" fmla="*/ 31 h 123"/>
                <a:gd name="T42" fmla="*/ 63 w 126"/>
                <a:gd name="T43" fmla="*/ 31 h 123"/>
                <a:gd name="T44" fmla="*/ 63 w 126"/>
                <a:gd name="T45" fmla="*/ 31 h 123"/>
                <a:gd name="T46" fmla="*/ 63 w 126"/>
                <a:gd name="T47" fmla="*/ 31 h 123"/>
                <a:gd name="T48" fmla="*/ 63 w 126"/>
                <a:gd name="T49" fmla="*/ 31 h 123"/>
                <a:gd name="T50" fmla="*/ 79 w 126"/>
                <a:gd name="T51" fmla="*/ 33 h 123"/>
                <a:gd name="T52" fmla="*/ 96 w 126"/>
                <a:gd name="T53" fmla="*/ 26 h 123"/>
                <a:gd name="T54" fmla="*/ 97 w 126"/>
                <a:gd name="T55" fmla="*/ 43 h 123"/>
                <a:gd name="T56" fmla="*/ 104 w 126"/>
                <a:gd name="T57" fmla="*/ 62 h 123"/>
                <a:gd name="T58" fmla="*/ 75 w 126"/>
                <a:gd name="T59" fmla="*/ 92 h 123"/>
                <a:gd name="T60" fmla="*/ 79 w 126"/>
                <a:gd name="T61" fmla="*/ 103 h 123"/>
                <a:gd name="T62" fmla="*/ 79 w 126"/>
                <a:gd name="T63" fmla="*/ 119 h 123"/>
                <a:gd name="T64" fmla="*/ 82 w 126"/>
                <a:gd name="T65" fmla="*/ 123 h 123"/>
                <a:gd name="T66" fmla="*/ 83 w 126"/>
                <a:gd name="T67" fmla="*/ 123 h 123"/>
                <a:gd name="T68" fmla="*/ 84 w 126"/>
                <a:gd name="T69" fmla="*/ 123 h 123"/>
                <a:gd name="T70" fmla="*/ 126 w 126"/>
                <a:gd name="T71" fmla="*/ 63 h 123"/>
                <a:gd name="T72" fmla="*/ 63 w 126"/>
                <a:gd name="T7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3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1"/>
                    <a:pt x="17" y="114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3"/>
                  </a:cubicBezTo>
                  <a:cubicBezTo>
                    <a:pt x="46" y="123"/>
                    <a:pt x="47" y="122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7" y="112"/>
                    <a:pt x="47" y="108"/>
                  </a:cubicBezTo>
                  <a:cubicBezTo>
                    <a:pt x="43" y="109"/>
                    <a:pt x="37" y="110"/>
                    <a:pt x="34" y="108"/>
                  </a:cubicBezTo>
                  <a:cubicBezTo>
                    <a:pt x="30" y="106"/>
                    <a:pt x="27" y="103"/>
                    <a:pt x="25" y="98"/>
                  </a:cubicBezTo>
                  <a:cubicBezTo>
                    <a:pt x="23" y="92"/>
                    <a:pt x="17" y="90"/>
                    <a:pt x="17" y="89"/>
                  </a:cubicBezTo>
                  <a:cubicBezTo>
                    <a:pt x="16" y="88"/>
                    <a:pt x="23" y="86"/>
                    <a:pt x="26" y="90"/>
                  </a:cubicBezTo>
                  <a:cubicBezTo>
                    <a:pt x="30" y="94"/>
                    <a:pt x="33" y="102"/>
                    <a:pt x="40" y="101"/>
                  </a:cubicBezTo>
                  <a:cubicBezTo>
                    <a:pt x="44" y="100"/>
                    <a:pt x="46" y="100"/>
                    <a:pt x="48" y="99"/>
                  </a:cubicBezTo>
                  <a:cubicBezTo>
                    <a:pt x="48" y="97"/>
                    <a:pt x="49" y="94"/>
                    <a:pt x="51" y="92"/>
                  </a:cubicBezTo>
                  <a:cubicBezTo>
                    <a:pt x="34" y="89"/>
                    <a:pt x="22" y="80"/>
                    <a:pt x="22" y="62"/>
                  </a:cubicBezTo>
                  <a:cubicBezTo>
                    <a:pt x="22" y="54"/>
                    <a:pt x="25" y="47"/>
                    <a:pt x="29" y="43"/>
                  </a:cubicBezTo>
                  <a:cubicBezTo>
                    <a:pt x="28" y="39"/>
                    <a:pt x="27" y="30"/>
                    <a:pt x="30" y="26"/>
                  </a:cubicBezTo>
                  <a:cubicBezTo>
                    <a:pt x="30" y="26"/>
                    <a:pt x="35" y="24"/>
                    <a:pt x="47" y="33"/>
                  </a:cubicBezTo>
                  <a:cubicBezTo>
                    <a:pt x="52" y="32"/>
                    <a:pt x="57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9" y="31"/>
                    <a:pt x="74" y="32"/>
                    <a:pt x="79" y="33"/>
                  </a:cubicBezTo>
                  <a:cubicBezTo>
                    <a:pt x="92" y="24"/>
                    <a:pt x="96" y="26"/>
                    <a:pt x="96" y="26"/>
                  </a:cubicBezTo>
                  <a:cubicBezTo>
                    <a:pt x="99" y="30"/>
                    <a:pt x="98" y="39"/>
                    <a:pt x="97" y="43"/>
                  </a:cubicBezTo>
                  <a:cubicBezTo>
                    <a:pt x="101" y="47"/>
                    <a:pt x="104" y="54"/>
                    <a:pt x="104" y="62"/>
                  </a:cubicBezTo>
                  <a:cubicBezTo>
                    <a:pt x="104" y="80"/>
                    <a:pt x="92" y="89"/>
                    <a:pt x="75" y="92"/>
                  </a:cubicBezTo>
                  <a:cubicBezTo>
                    <a:pt x="79" y="95"/>
                    <a:pt x="79" y="101"/>
                    <a:pt x="79" y="103"/>
                  </a:cubicBezTo>
                  <a:cubicBezTo>
                    <a:pt x="79" y="105"/>
                    <a:pt x="79" y="119"/>
                    <a:pt x="79" y="119"/>
                  </a:cubicBezTo>
                  <a:cubicBezTo>
                    <a:pt x="79" y="122"/>
                    <a:pt x="80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09" y="114"/>
                    <a:pt x="126" y="91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FE74BED9-E7B6-45A8-883E-0AA1294EB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41" y="17475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r>
              <a:rPr lang="en-US" dirty="0" err="1"/>
              <a:t>Presentazione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DBFB9A4-080A-4D1A-87ED-714A702BA7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7474" y="2325226"/>
            <a:ext cx="3877110" cy="43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Nome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3E96020-8AE8-4AA5-8FB0-6F1944EF54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7474" y="4014050"/>
            <a:ext cx="3877110" cy="43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Nome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4079F0-6794-4EF1-B641-D11CC31C54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7474" y="5591136"/>
            <a:ext cx="3877110" cy="43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3B3D7-BA9E-4052-8A7A-5510958A73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250" y="5153025"/>
            <a:ext cx="2670175" cy="6540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NOME COGNOME</a:t>
            </a:r>
          </a:p>
        </p:txBody>
      </p:sp>
    </p:spTree>
    <p:extLst>
      <p:ext uri="{BB962C8B-B14F-4D97-AF65-F5344CB8AC3E}">
        <p14:creationId xmlns:p14="http://schemas.microsoft.com/office/powerpoint/2010/main" val="243020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07">
            <a:extLst>
              <a:ext uri="{FF2B5EF4-FFF2-40B4-BE49-F238E27FC236}">
                <a16:creationId xmlns:a16="http://schemas.microsoft.com/office/drawing/2014/main" id="{1F7541D1-F61A-4DB0-96DF-9FACE3D22F3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10544" y="1715810"/>
            <a:ext cx="1570912" cy="1561644"/>
          </a:xfrm>
          <a:custGeom>
            <a:avLst/>
            <a:gdLst>
              <a:gd name="T0" fmla="*/ 106 w 186"/>
              <a:gd name="T1" fmla="*/ 46 h 185"/>
              <a:gd name="T2" fmla="*/ 102 w 186"/>
              <a:gd name="T3" fmla="*/ 17 h 185"/>
              <a:gd name="T4" fmla="*/ 97 w 186"/>
              <a:gd name="T5" fmla="*/ 46 h 185"/>
              <a:gd name="T6" fmla="*/ 161 w 186"/>
              <a:gd name="T7" fmla="*/ 88 h 185"/>
              <a:gd name="T8" fmla="*/ 152 w 186"/>
              <a:gd name="T9" fmla="*/ 76 h 185"/>
              <a:gd name="T10" fmla="*/ 9 w 186"/>
              <a:gd name="T11" fmla="*/ 67 h 185"/>
              <a:gd name="T12" fmla="*/ 0 w 186"/>
              <a:gd name="T13" fmla="*/ 126 h 185"/>
              <a:gd name="T14" fmla="*/ 5 w 186"/>
              <a:gd name="T15" fmla="*/ 177 h 185"/>
              <a:gd name="T16" fmla="*/ 5 w 186"/>
              <a:gd name="T17" fmla="*/ 185 h 185"/>
              <a:gd name="T18" fmla="*/ 152 w 186"/>
              <a:gd name="T19" fmla="*/ 181 h 185"/>
              <a:gd name="T20" fmla="*/ 123 w 186"/>
              <a:gd name="T21" fmla="*/ 177 h 185"/>
              <a:gd name="T22" fmla="*/ 161 w 186"/>
              <a:gd name="T23" fmla="*/ 139 h 185"/>
              <a:gd name="T24" fmla="*/ 161 w 186"/>
              <a:gd name="T25" fmla="*/ 88 h 185"/>
              <a:gd name="T26" fmla="*/ 59 w 186"/>
              <a:gd name="T27" fmla="*/ 177 h 185"/>
              <a:gd name="T28" fmla="*/ 131 w 186"/>
              <a:gd name="T29" fmla="*/ 160 h 185"/>
              <a:gd name="T30" fmla="*/ 144 w 186"/>
              <a:gd name="T31" fmla="*/ 126 h 185"/>
              <a:gd name="T32" fmla="*/ 16 w 186"/>
              <a:gd name="T33" fmla="*/ 152 h 185"/>
              <a:gd name="T34" fmla="*/ 9 w 186"/>
              <a:gd name="T35" fmla="*/ 76 h 185"/>
              <a:gd name="T36" fmla="*/ 144 w 186"/>
              <a:gd name="T37" fmla="*/ 126 h 185"/>
              <a:gd name="T38" fmla="*/ 152 w 186"/>
              <a:gd name="T39" fmla="*/ 131 h 185"/>
              <a:gd name="T40" fmla="*/ 152 w 186"/>
              <a:gd name="T41" fmla="*/ 97 h 185"/>
              <a:gd name="T42" fmla="*/ 177 w 186"/>
              <a:gd name="T43" fmla="*/ 114 h 185"/>
              <a:gd name="T44" fmla="*/ 76 w 186"/>
              <a:gd name="T45" fmla="*/ 50 h 185"/>
              <a:gd name="T46" fmla="*/ 80 w 186"/>
              <a:gd name="T47" fmla="*/ 4 h 185"/>
              <a:gd name="T48" fmla="*/ 72 w 186"/>
              <a:gd name="T49" fmla="*/ 4 h 185"/>
              <a:gd name="T50" fmla="*/ 76 w 186"/>
              <a:gd name="T51" fmla="*/ 50 h 185"/>
              <a:gd name="T52" fmla="*/ 131 w 186"/>
              <a:gd name="T53" fmla="*/ 55 h 185"/>
              <a:gd name="T54" fmla="*/ 127 w 186"/>
              <a:gd name="T55" fmla="*/ 8 h 185"/>
              <a:gd name="T56" fmla="*/ 123 w 186"/>
              <a:gd name="T57" fmla="*/ 55 h 185"/>
              <a:gd name="T58" fmla="*/ 51 w 186"/>
              <a:gd name="T59" fmla="*/ 59 h 185"/>
              <a:gd name="T60" fmla="*/ 55 w 186"/>
              <a:gd name="T61" fmla="*/ 13 h 185"/>
              <a:gd name="T62" fmla="*/ 47 w 186"/>
              <a:gd name="T63" fmla="*/ 13 h 185"/>
              <a:gd name="T64" fmla="*/ 51 w 186"/>
              <a:gd name="T65" fmla="*/ 59 h 185"/>
              <a:gd name="T66" fmla="*/ 30 w 186"/>
              <a:gd name="T67" fmla="*/ 46 h 185"/>
              <a:gd name="T68" fmla="*/ 26 w 186"/>
              <a:gd name="T69" fmla="*/ 17 h 185"/>
              <a:gd name="T70" fmla="*/ 21 w 186"/>
              <a:gd name="T71" fmla="*/ 4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6" h="185">
                <a:moveTo>
                  <a:pt x="102" y="50"/>
                </a:moveTo>
                <a:cubicBezTo>
                  <a:pt x="104" y="50"/>
                  <a:pt x="106" y="49"/>
                  <a:pt x="106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19"/>
                  <a:pt x="104" y="17"/>
                  <a:pt x="102" y="17"/>
                </a:cubicBezTo>
                <a:cubicBezTo>
                  <a:pt x="99" y="17"/>
                  <a:pt x="97" y="19"/>
                  <a:pt x="97" y="21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9"/>
                  <a:pt x="99" y="50"/>
                  <a:pt x="102" y="50"/>
                </a:cubicBezTo>
                <a:close/>
                <a:moveTo>
                  <a:pt x="161" y="88"/>
                </a:moveTo>
                <a:cubicBezTo>
                  <a:pt x="152" y="88"/>
                  <a:pt x="152" y="88"/>
                  <a:pt x="152" y="88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1"/>
                  <a:pt x="148" y="67"/>
                  <a:pt x="144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4" y="67"/>
                  <a:pt x="0" y="71"/>
                  <a:pt x="0" y="7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48"/>
                  <a:pt x="12" y="167"/>
                  <a:pt x="29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2" y="177"/>
                  <a:pt x="0" y="179"/>
                  <a:pt x="0" y="181"/>
                </a:cubicBezTo>
                <a:cubicBezTo>
                  <a:pt x="0" y="184"/>
                  <a:pt x="2" y="185"/>
                  <a:pt x="5" y="185"/>
                </a:cubicBezTo>
                <a:cubicBezTo>
                  <a:pt x="148" y="185"/>
                  <a:pt x="148" y="185"/>
                  <a:pt x="148" y="185"/>
                </a:cubicBezTo>
                <a:cubicBezTo>
                  <a:pt x="150" y="185"/>
                  <a:pt x="152" y="184"/>
                  <a:pt x="152" y="181"/>
                </a:cubicBezTo>
                <a:cubicBezTo>
                  <a:pt x="152" y="179"/>
                  <a:pt x="150" y="177"/>
                  <a:pt x="148" y="177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37" y="169"/>
                  <a:pt x="147" y="155"/>
                  <a:pt x="151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75" y="139"/>
                  <a:pt x="186" y="128"/>
                  <a:pt x="186" y="114"/>
                </a:cubicBezTo>
                <a:cubicBezTo>
                  <a:pt x="186" y="100"/>
                  <a:pt x="175" y="88"/>
                  <a:pt x="161" y="88"/>
                </a:cubicBezTo>
                <a:close/>
                <a:moveTo>
                  <a:pt x="93" y="177"/>
                </a:moveTo>
                <a:cubicBezTo>
                  <a:pt x="59" y="177"/>
                  <a:pt x="59" y="177"/>
                  <a:pt x="59" y="177"/>
                </a:cubicBezTo>
                <a:cubicBezTo>
                  <a:pt x="44" y="177"/>
                  <a:pt x="31" y="171"/>
                  <a:pt x="22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22" y="171"/>
                  <a:pt x="108" y="177"/>
                  <a:pt x="93" y="177"/>
                </a:cubicBezTo>
                <a:close/>
                <a:moveTo>
                  <a:pt x="144" y="126"/>
                </a:moveTo>
                <a:cubicBezTo>
                  <a:pt x="144" y="136"/>
                  <a:pt x="141" y="144"/>
                  <a:pt x="137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1" y="144"/>
                  <a:pt x="9" y="136"/>
                  <a:pt x="9" y="126"/>
                </a:cubicBezTo>
                <a:cubicBezTo>
                  <a:pt x="9" y="76"/>
                  <a:pt x="9" y="76"/>
                  <a:pt x="9" y="76"/>
                </a:cubicBezTo>
                <a:cubicBezTo>
                  <a:pt x="144" y="76"/>
                  <a:pt x="144" y="76"/>
                  <a:pt x="144" y="76"/>
                </a:cubicBezTo>
                <a:lnTo>
                  <a:pt x="144" y="126"/>
                </a:lnTo>
                <a:close/>
                <a:moveTo>
                  <a:pt x="161" y="131"/>
                </a:moveTo>
                <a:cubicBezTo>
                  <a:pt x="152" y="131"/>
                  <a:pt x="152" y="131"/>
                  <a:pt x="152" y="131"/>
                </a:cubicBezTo>
                <a:cubicBezTo>
                  <a:pt x="152" y="129"/>
                  <a:pt x="152" y="128"/>
                  <a:pt x="152" y="126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70" y="97"/>
                  <a:pt x="177" y="104"/>
                  <a:pt x="177" y="114"/>
                </a:cubicBezTo>
                <a:cubicBezTo>
                  <a:pt x="177" y="123"/>
                  <a:pt x="170" y="131"/>
                  <a:pt x="161" y="131"/>
                </a:cubicBezTo>
                <a:close/>
                <a:moveTo>
                  <a:pt x="76" y="50"/>
                </a:moveTo>
                <a:cubicBezTo>
                  <a:pt x="79" y="50"/>
                  <a:pt x="80" y="49"/>
                  <a:pt x="80" y="4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46"/>
                  <a:pt x="72" y="46"/>
                  <a:pt x="72" y="46"/>
                </a:cubicBezTo>
                <a:cubicBezTo>
                  <a:pt x="72" y="49"/>
                  <a:pt x="74" y="50"/>
                  <a:pt x="76" y="50"/>
                </a:cubicBezTo>
                <a:close/>
                <a:moveTo>
                  <a:pt x="127" y="59"/>
                </a:moveTo>
                <a:cubicBezTo>
                  <a:pt x="129" y="59"/>
                  <a:pt x="131" y="57"/>
                  <a:pt x="131" y="55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1" y="10"/>
                  <a:pt x="129" y="8"/>
                  <a:pt x="127" y="8"/>
                </a:cubicBezTo>
                <a:cubicBezTo>
                  <a:pt x="125" y="8"/>
                  <a:pt x="123" y="10"/>
                  <a:pt x="123" y="13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23" y="57"/>
                  <a:pt x="125" y="59"/>
                  <a:pt x="127" y="59"/>
                </a:cubicBezTo>
                <a:close/>
                <a:moveTo>
                  <a:pt x="51" y="59"/>
                </a:moveTo>
                <a:cubicBezTo>
                  <a:pt x="53" y="59"/>
                  <a:pt x="55" y="57"/>
                  <a:pt x="55" y="55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0"/>
                  <a:pt x="53" y="8"/>
                  <a:pt x="51" y="8"/>
                </a:cubicBezTo>
                <a:cubicBezTo>
                  <a:pt x="49" y="8"/>
                  <a:pt x="47" y="10"/>
                  <a:pt x="47" y="1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7"/>
                  <a:pt x="49" y="59"/>
                  <a:pt x="51" y="59"/>
                </a:cubicBezTo>
                <a:close/>
                <a:moveTo>
                  <a:pt x="26" y="50"/>
                </a:moveTo>
                <a:cubicBezTo>
                  <a:pt x="28" y="50"/>
                  <a:pt x="30" y="49"/>
                  <a:pt x="30" y="46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19"/>
                  <a:pt x="28" y="17"/>
                  <a:pt x="26" y="17"/>
                </a:cubicBezTo>
                <a:cubicBezTo>
                  <a:pt x="23" y="17"/>
                  <a:pt x="21" y="19"/>
                  <a:pt x="21" y="21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9"/>
                  <a:pt x="23" y="50"/>
                  <a:pt x="26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C4805-2516-487A-B9DE-8A6989FA34AD}"/>
              </a:ext>
            </a:extLst>
          </p:cNvPr>
          <p:cNvSpPr/>
          <p:nvPr userDrawn="1"/>
        </p:nvSpPr>
        <p:spPr>
          <a:xfrm>
            <a:off x="1281466" y="3277454"/>
            <a:ext cx="9629068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480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Coffee Break</a:t>
            </a:r>
            <a:endParaRPr lang="en-US" sz="933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9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D3B33-C8A5-4CE1-A29A-1A2698A0F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8" y="1116835"/>
            <a:ext cx="2739764" cy="27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F8222-F420-411E-BFBE-E13171114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C95AE-7298-45E1-9514-94AFF5BED89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0AF0A7-4463-4762-945D-864D27CDAA40}"/>
              </a:ext>
            </a:extLst>
          </p:cNvPr>
          <p:cNvGrpSpPr/>
          <p:nvPr userDrawn="1"/>
        </p:nvGrpSpPr>
        <p:grpSpPr>
          <a:xfrm>
            <a:off x="475507" y="2075086"/>
            <a:ext cx="2707827" cy="2707827"/>
            <a:chOff x="3328988" y="3201988"/>
            <a:chExt cx="392113" cy="392113"/>
          </a:xfrm>
        </p:grpSpPr>
        <p:sp>
          <p:nvSpPr>
            <p:cNvPr id="5" name="Oval 46">
              <a:extLst>
                <a:ext uri="{FF2B5EF4-FFF2-40B4-BE49-F238E27FC236}">
                  <a16:creationId xmlns:a16="http://schemas.microsoft.com/office/drawing/2014/main" id="{D90DF0A1-DABB-4E36-A234-0778D36B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8" y="3201988"/>
              <a:ext cx="392113" cy="392113"/>
            </a:xfrm>
            <a:prstGeom prst="ellipse">
              <a:avLst/>
            </a:prstGeom>
            <a:solidFill>
              <a:srgbClr val="1AB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7">
              <a:extLst>
                <a:ext uri="{FF2B5EF4-FFF2-40B4-BE49-F238E27FC236}">
                  <a16:creationId xmlns:a16="http://schemas.microsoft.com/office/drawing/2014/main" id="{BCD3B7BB-8555-4E94-BAEF-4C2DC9EC9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317875"/>
              <a:ext cx="196850" cy="158750"/>
            </a:xfrm>
            <a:custGeom>
              <a:avLst/>
              <a:gdLst>
                <a:gd name="T0" fmla="*/ 90 w 100"/>
                <a:gd name="T1" fmla="*/ 20 h 81"/>
                <a:gd name="T2" fmla="*/ 32 w 100"/>
                <a:gd name="T3" fmla="*/ 81 h 81"/>
                <a:gd name="T4" fmla="*/ 0 w 100"/>
                <a:gd name="T5" fmla="*/ 72 h 81"/>
                <a:gd name="T6" fmla="*/ 31 w 100"/>
                <a:gd name="T7" fmla="*/ 63 h 81"/>
                <a:gd name="T8" fmla="*/ 12 w 100"/>
                <a:gd name="T9" fmla="*/ 49 h 81"/>
                <a:gd name="T10" fmla="*/ 21 w 100"/>
                <a:gd name="T11" fmla="*/ 48 h 81"/>
                <a:gd name="T12" fmla="*/ 4 w 100"/>
                <a:gd name="T13" fmla="*/ 28 h 81"/>
                <a:gd name="T14" fmla="*/ 14 w 100"/>
                <a:gd name="T15" fmla="*/ 31 h 81"/>
                <a:gd name="T16" fmla="*/ 7 w 100"/>
                <a:gd name="T17" fmla="*/ 3 h 81"/>
                <a:gd name="T18" fmla="*/ 50 w 100"/>
                <a:gd name="T19" fmla="*/ 25 h 81"/>
                <a:gd name="T20" fmla="*/ 70 w 100"/>
                <a:gd name="T21" fmla="*/ 0 h 81"/>
                <a:gd name="T22" fmla="*/ 85 w 100"/>
                <a:gd name="T23" fmla="*/ 6 h 81"/>
                <a:gd name="T24" fmla="*/ 98 w 100"/>
                <a:gd name="T25" fmla="*/ 1 h 81"/>
                <a:gd name="T26" fmla="*/ 89 w 100"/>
                <a:gd name="T27" fmla="*/ 12 h 81"/>
                <a:gd name="T28" fmla="*/ 100 w 100"/>
                <a:gd name="T29" fmla="*/ 9 h 81"/>
                <a:gd name="T30" fmla="*/ 90 w 100"/>
                <a:gd name="T3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1">
                  <a:moveTo>
                    <a:pt x="90" y="20"/>
                  </a:moveTo>
                  <a:cubicBezTo>
                    <a:pt x="91" y="49"/>
                    <a:pt x="70" y="81"/>
                    <a:pt x="32" y="81"/>
                  </a:cubicBezTo>
                  <a:cubicBezTo>
                    <a:pt x="20" y="81"/>
                    <a:pt x="9" y="77"/>
                    <a:pt x="0" y="72"/>
                  </a:cubicBezTo>
                  <a:cubicBezTo>
                    <a:pt x="11" y="73"/>
                    <a:pt x="22" y="70"/>
                    <a:pt x="31" y="63"/>
                  </a:cubicBezTo>
                  <a:cubicBezTo>
                    <a:pt x="22" y="63"/>
                    <a:pt x="14" y="57"/>
                    <a:pt x="12" y="49"/>
                  </a:cubicBezTo>
                  <a:cubicBezTo>
                    <a:pt x="15" y="49"/>
                    <a:pt x="18" y="49"/>
                    <a:pt x="21" y="48"/>
                  </a:cubicBezTo>
                  <a:cubicBezTo>
                    <a:pt x="11" y="47"/>
                    <a:pt x="4" y="38"/>
                    <a:pt x="4" y="28"/>
                  </a:cubicBezTo>
                  <a:cubicBezTo>
                    <a:pt x="7" y="30"/>
                    <a:pt x="10" y="31"/>
                    <a:pt x="14" y="31"/>
                  </a:cubicBezTo>
                  <a:cubicBezTo>
                    <a:pt x="4" y="25"/>
                    <a:pt x="2" y="13"/>
                    <a:pt x="7" y="3"/>
                  </a:cubicBezTo>
                  <a:cubicBezTo>
                    <a:pt x="17" y="16"/>
                    <a:pt x="33" y="24"/>
                    <a:pt x="50" y="25"/>
                  </a:cubicBezTo>
                  <a:cubicBezTo>
                    <a:pt x="47" y="12"/>
                    <a:pt x="56" y="0"/>
                    <a:pt x="70" y="0"/>
                  </a:cubicBezTo>
                  <a:cubicBezTo>
                    <a:pt x="75" y="0"/>
                    <a:pt x="81" y="2"/>
                    <a:pt x="85" y="6"/>
                  </a:cubicBezTo>
                  <a:cubicBezTo>
                    <a:pt x="89" y="5"/>
                    <a:pt x="94" y="3"/>
                    <a:pt x="98" y="1"/>
                  </a:cubicBezTo>
                  <a:cubicBezTo>
                    <a:pt x="96" y="6"/>
                    <a:pt x="93" y="10"/>
                    <a:pt x="89" y="12"/>
                  </a:cubicBezTo>
                  <a:cubicBezTo>
                    <a:pt x="93" y="12"/>
                    <a:pt x="97" y="11"/>
                    <a:pt x="100" y="9"/>
                  </a:cubicBezTo>
                  <a:cubicBezTo>
                    <a:pt x="98" y="13"/>
                    <a:pt x="94" y="17"/>
                    <a:pt x="9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91B07B-DC27-4DC0-B3E2-44A3E1A17A3F}"/>
              </a:ext>
            </a:extLst>
          </p:cNvPr>
          <p:cNvSpPr txBox="1"/>
          <p:nvPr userDrawn="1"/>
        </p:nvSpPr>
        <p:spPr>
          <a:xfrm>
            <a:off x="2185012" y="5482914"/>
            <a:ext cx="8720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@</a:t>
            </a:r>
            <a:r>
              <a:rPr lang="it-IT" sz="7200" b="1" dirty="0" err="1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cloudgen_verona</a:t>
            </a:r>
            <a:r>
              <a:rPr lang="it-IT" sz="7200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A4515-3103-46DB-916F-EF4B633DDB63}"/>
              </a:ext>
            </a:extLst>
          </p:cNvPr>
          <p:cNvSpPr txBox="1"/>
          <p:nvPr userDrawn="1"/>
        </p:nvSpPr>
        <p:spPr>
          <a:xfrm>
            <a:off x="2514597" y="226422"/>
            <a:ext cx="7136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b="1" i="0" dirty="0" err="1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Tweet</a:t>
            </a:r>
            <a:r>
              <a:rPr lang="it-IT" sz="5400" b="1" i="0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della giornata</a:t>
            </a:r>
            <a:endParaRPr lang="en-US" sz="5400" b="1" i="0" dirty="0">
              <a:solidFill>
                <a:schemeClr val="bg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9C2641-1FA9-4677-975E-BD938603C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5059" y="2592119"/>
            <a:ext cx="7551737" cy="1693863"/>
          </a:xfrm>
          <a:prstGeom prst="rect">
            <a:avLst/>
          </a:prstGeom>
        </p:spPr>
        <p:txBody>
          <a:bodyPr tIns="274320"/>
          <a:lstStyle>
            <a:lvl1pPr marL="0" indent="0" algn="ctr">
              <a:buNone/>
              <a:defRPr sz="8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r>
              <a:rPr lang="en-US" dirty="0" err="1"/>
              <a:t>Twitt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6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B0CE57-EF9E-485A-887D-464D3C69B888}"/>
              </a:ext>
            </a:extLst>
          </p:cNvPr>
          <p:cNvSpPr/>
          <p:nvPr userDrawn="1"/>
        </p:nvSpPr>
        <p:spPr>
          <a:xfrm>
            <a:off x="2559112" y="2625936"/>
            <a:ext cx="7808213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i="1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1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DD98FF-256D-4867-9D9E-5FE224C7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1" y="17475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44334F2-72F4-42B5-AD58-A414FE393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830770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chemeClr val="tx1">
                    <a:lumMod val="50000"/>
                    <a:lumOff val="50000"/>
                  </a:schemeClr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1EF5-7502-4727-AF4C-DCA7C0833E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7051" y="1271240"/>
            <a:ext cx="10929326" cy="534069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descrittivo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5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DD98FF-256D-4867-9D9E-5FE224C7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1" y="17475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44334F2-72F4-42B5-AD58-A414FE393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654242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1EF5-7502-4727-AF4C-DCA7C0833E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7051" y="1679330"/>
            <a:ext cx="10929326" cy="493260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descrittivo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bg>
      <p:bgPr>
        <a:solidFill>
          <a:srgbClr val="B6B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DD98FF-256D-4867-9D9E-5FE224C7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1" y="17475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44334F2-72F4-42B5-AD58-A414FE393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654242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r>
              <a:rPr lang="de-DE" dirty="0"/>
              <a:t> Goes </a:t>
            </a:r>
            <a:r>
              <a:rPr lang="de-DE" dirty="0" err="1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2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05ED2C-8553-4A13-9269-EB0054B5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339E0-5B7D-432C-B880-0CD74067E4F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543A0-8D76-4819-831C-1B6E56E9AD40}"/>
              </a:ext>
            </a:extLst>
          </p:cNvPr>
          <p:cNvSpPr/>
          <p:nvPr userDrawn="1"/>
        </p:nvSpPr>
        <p:spPr>
          <a:xfrm>
            <a:off x="-1" y="1"/>
            <a:ext cx="12192000" cy="6857999"/>
          </a:xfrm>
          <a:prstGeom prst="rect">
            <a:avLst/>
          </a:prstGeom>
          <a:solidFill>
            <a:srgbClr val="313131">
              <a:alpha val="654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6D0E4-AE8D-4D76-9FEE-BF089E051FAD}"/>
              </a:ext>
            </a:extLst>
          </p:cNvPr>
          <p:cNvSpPr/>
          <p:nvPr userDrawn="1"/>
        </p:nvSpPr>
        <p:spPr>
          <a:xfrm>
            <a:off x="661099" y="1988662"/>
            <a:ext cx="2363984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12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8000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CF5E4B3-A8E8-4112-996A-B935D45C4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/>
          <a:lstStyle/>
          <a:p>
            <a:fld id="{936C95AE-7298-45E1-9514-94AFF5BED89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7061B2-E62B-44B5-8741-A9B73E7D6286}"/>
              </a:ext>
            </a:extLst>
          </p:cNvPr>
          <p:cNvSpPr/>
          <p:nvPr userDrawn="1"/>
        </p:nvSpPr>
        <p:spPr>
          <a:xfrm>
            <a:off x="10841471" y="508063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DECD80-4E35-4543-89E3-D6AE47F6A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78" y="526594"/>
            <a:ext cx="674328" cy="674328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BE473FE-B397-49A2-83D6-04A56B6E0B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7289" y="2813538"/>
            <a:ext cx="8264158" cy="3301054"/>
          </a:xfrm>
          <a:prstGeom prst="rect">
            <a:avLst/>
          </a:prstGeom>
        </p:spPr>
        <p:txBody>
          <a:bodyPr tIns="457200" bIns="457200"/>
          <a:lstStyle>
            <a:lvl1pPr marL="0" indent="0">
              <a:buNone/>
              <a:defRPr sz="400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 err="1"/>
              <a:t>Citazione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3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6825D71-4F98-4AA6-89AA-379E16228DF1}"/>
              </a:ext>
            </a:extLst>
          </p:cNvPr>
          <p:cNvSpPr/>
          <p:nvPr userDrawn="1"/>
        </p:nvSpPr>
        <p:spPr>
          <a:xfrm>
            <a:off x="1281467" y="1704375"/>
            <a:ext cx="9629068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6000" dirty="0" err="1">
                <a:solidFill>
                  <a:schemeClr val="tx1"/>
                </a:solidFill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Grazie</a:t>
            </a:r>
            <a:endParaRPr lang="en-US" sz="6000" dirty="0">
              <a:solidFill>
                <a:schemeClr val="tx1"/>
              </a:solidFill>
              <a:latin typeface="Myanmar Text" panose="020B0502040204020203" pitchFamily="34" charset="0"/>
              <a:ea typeface="Roboto Light" charset="0"/>
              <a:cs typeface="Myanmar Text" panose="020B0502040204020203" pitchFamily="34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Domande</a:t>
            </a:r>
            <a:r>
              <a:rPr lang="en-US" sz="2400" dirty="0">
                <a:solidFill>
                  <a:schemeClr val="tx1"/>
                </a:solidFill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?</a:t>
            </a:r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1395DE90-C8DC-4DB0-9F66-F62EAE8B27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39950" y="4964252"/>
            <a:ext cx="522817" cy="522817"/>
          </a:xfrm>
          <a:prstGeom prst="ellipse">
            <a:avLst/>
          </a:prstGeom>
          <a:solidFill>
            <a:srgbClr val="1AB2E8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68BF930F-6437-4CBA-AA6D-4C6F86559296}"/>
              </a:ext>
            </a:extLst>
          </p:cNvPr>
          <p:cNvSpPr>
            <a:spLocks/>
          </p:cNvSpPr>
          <p:nvPr userDrawn="1"/>
        </p:nvSpPr>
        <p:spPr bwMode="auto">
          <a:xfrm>
            <a:off x="5271183" y="5118768"/>
            <a:ext cx="262466" cy="211667"/>
          </a:xfrm>
          <a:custGeom>
            <a:avLst/>
            <a:gdLst>
              <a:gd name="T0" fmla="*/ 90 w 100"/>
              <a:gd name="T1" fmla="*/ 20 h 81"/>
              <a:gd name="T2" fmla="*/ 32 w 100"/>
              <a:gd name="T3" fmla="*/ 81 h 81"/>
              <a:gd name="T4" fmla="*/ 0 w 100"/>
              <a:gd name="T5" fmla="*/ 72 h 81"/>
              <a:gd name="T6" fmla="*/ 31 w 100"/>
              <a:gd name="T7" fmla="*/ 63 h 81"/>
              <a:gd name="T8" fmla="*/ 12 w 100"/>
              <a:gd name="T9" fmla="*/ 49 h 81"/>
              <a:gd name="T10" fmla="*/ 21 w 100"/>
              <a:gd name="T11" fmla="*/ 48 h 81"/>
              <a:gd name="T12" fmla="*/ 4 w 100"/>
              <a:gd name="T13" fmla="*/ 28 h 81"/>
              <a:gd name="T14" fmla="*/ 14 w 100"/>
              <a:gd name="T15" fmla="*/ 31 h 81"/>
              <a:gd name="T16" fmla="*/ 7 w 100"/>
              <a:gd name="T17" fmla="*/ 3 h 81"/>
              <a:gd name="T18" fmla="*/ 50 w 100"/>
              <a:gd name="T19" fmla="*/ 25 h 81"/>
              <a:gd name="T20" fmla="*/ 70 w 100"/>
              <a:gd name="T21" fmla="*/ 0 h 81"/>
              <a:gd name="T22" fmla="*/ 85 w 100"/>
              <a:gd name="T23" fmla="*/ 6 h 81"/>
              <a:gd name="T24" fmla="*/ 98 w 100"/>
              <a:gd name="T25" fmla="*/ 1 h 81"/>
              <a:gd name="T26" fmla="*/ 89 w 100"/>
              <a:gd name="T27" fmla="*/ 12 h 81"/>
              <a:gd name="T28" fmla="*/ 100 w 100"/>
              <a:gd name="T29" fmla="*/ 9 h 81"/>
              <a:gd name="T30" fmla="*/ 90 w 100"/>
              <a:gd name="T31" fmla="*/ 2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81">
                <a:moveTo>
                  <a:pt x="90" y="20"/>
                </a:moveTo>
                <a:cubicBezTo>
                  <a:pt x="91" y="49"/>
                  <a:pt x="70" y="81"/>
                  <a:pt x="32" y="81"/>
                </a:cubicBezTo>
                <a:cubicBezTo>
                  <a:pt x="20" y="81"/>
                  <a:pt x="9" y="77"/>
                  <a:pt x="0" y="72"/>
                </a:cubicBezTo>
                <a:cubicBezTo>
                  <a:pt x="11" y="73"/>
                  <a:pt x="22" y="70"/>
                  <a:pt x="31" y="63"/>
                </a:cubicBezTo>
                <a:cubicBezTo>
                  <a:pt x="22" y="63"/>
                  <a:pt x="14" y="57"/>
                  <a:pt x="12" y="49"/>
                </a:cubicBezTo>
                <a:cubicBezTo>
                  <a:pt x="15" y="49"/>
                  <a:pt x="18" y="49"/>
                  <a:pt x="21" y="48"/>
                </a:cubicBezTo>
                <a:cubicBezTo>
                  <a:pt x="11" y="47"/>
                  <a:pt x="4" y="38"/>
                  <a:pt x="4" y="28"/>
                </a:cubicBezTo>
                <a:cubicBezTo>
                  <a:pt x="7" y="30"/>
                  <a:pt x="10" y="31"/>
                  <a:pt x="14" y="31"/>
                </a:cubicBezTo>
                <a:cubicBezTo>
                  <a:pt x="4" y="25"/>
                  <a:pt x="2" y="13"/>
                  <a:pt x="7" y="3"/>
                </a:cubicBezTo>
                <a:cubicBezTo>
                  <a:pt x="17" y="16"/>
                  <a:pt x="33" y="24"/>
                  <a:pt x="50" y="25"/>
                </a:cubicBezTo>
                <a:cubicBezTo>
                  <a:pt x="47" y="12"/>
                  <a:pt x="56" y="0"/>
                  <a:pt x="70" y="0"/>
                </a:cubicBezTo>
                <a:cubicBezTo>
                  <a:pt x="75" y="0"/>
                  <a:pt x="81" y="2"/>
                  <a:pt x="85" y="6"/>
                </a:cubicBezTo>
                <a:cubicBezTo>
                  <a:pt x="89" y="5"/>
                  <a:pt x="94" y="3"/>
                  <a:pt x="98" y="1"/>
                </a:cubicBezTo>
                <a:cubicBezTo>
                  <a:pt x="96" y="6"/>
                  <a:pt x="93" y="10"/>
                  <a:pt x="89" y="12"/>
                </a:cubicBezTo>
                <a:cubicBezTo>
                  <a:pt x="93" y="12"/>
                  <a:pt x="97" y="11"/>
                  <a:pt x="100" y="9"/>
                </a:cubicBezTo>
                <a:cubicBezTo>
                  <a:pt x="98" y="13"/>
                  <a:pt x="94" y="17"/>
                  <a:pt x="9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" name="Rectangle 58">
            <a:extLst>
              <a:ext uri="{FF2B5EF4-FFF2-40B4-BE49-F238E27FC236}">
                <a16:creationId xmlns:a16="http://schemas.microsoft.com/office/drawing/2014/main" id="{A4F6E12A-899D-4CA5-807B-B4EBCDF5C3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09794" y="5110936"/>
            <a:ext cx="2117" cy="232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" name="Rectangle 59">
            <a:extLst>
              <a:ext uri="{FF2B5EF4-FFF2-40B4-BE49-F238E27FC236}">
                <a16:creationId xmlns:a16="http://schemas.microsoft.com/office/drawing/2014/main" id="{5526CB3F-8102-4736-B571-B59ECAA18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09794" y="5110936"/>
            <a:ext cx="2117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" name="Freeform 60">
            <a:extLst>
              <a:ext uri="{FF2B5EF4-FFF2-40B4-BE49-F238E27FC236}">
                <a16:creationId xmlns:a16="http://schemas.microsoft.com/office/drawing/2014/main" id="{13496D9E-B720-4896-944A-8BB26FAD9C5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0177" y="5096120"/>
            <a:ext cx="198967" cy="289984"/>
          </a:xfrm>
          <a:custGeom>
            <a:avLst/>
            <a:gdLst>
              <a:gd name="T0" fmla="*/ 16 w 76"/>
              <a:gd name="T1" fmla="*/ 65 h 111"/>
              <a:gd name="T2" fmla="*/ 0 w 76"/>
              <a:gd name="T3" fmla="*/ 88 h 111"/>
              <a:gd name="T4" fmla="*/ 38 w 76"/>
              <a:gd name="T5" fmla="*/ 111 h 111"/>
              <a:gd name="T6" fmla="*/ 76 w 76"/>
              <a:gd name="T7" fmla="*/ 86 h 111"/>
              <a:gd name="T8" fmla="*/ 66 w 76"/>
              <a:gd name="T9" fmla="*/ 86 h 111"/>
              <a:gd name="T10" fmla="*/ 38 w 76"/>
              <a:gd name="T11" fmla="*/ 105 h 111"/>
              <a:gd name="T12" fmla="*/ 13 w 76"/>
              <a:gd name="T13" fmla="*/ 84 h 111"/>
              <a:gd name="T14" fmla="*/ 16 w 76"/>
              <a:gd name="T15" fmla="*/ 76 h 111"/>
              <a:gd name="T16" fmla="*/ 16 w 76"/>
              <a:gd name="T17" fmla="*/ 73 h 111"/>
              <a:gd name="T18" fmla="*/ 16 w 76"/>
              <a:gd name="T19" fmla="*/ 65 h 111"/>
              <a:gd name="T20" fmla="*/ 16 w 76"/>
              <a:gd name="T21" fmla="*/ 0 h 111"/>
              <a:gd name="T22" fmla="*/ 8 w 76"/>
              <a:gd name="T23" fmla="*/ 17 h 111"/>
              <a:gd name="T24" fmla="*/ 16 w 76"/>
              <a:gd name="T25" fmla="*/ 37 h 111"/>
              <a:gd name="T26" fmla="*/ 16 w 76"/>
              <a:gd name="T2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111">
                <a:moveTo>
                  <a:pt x="16" y="65"/>
                </a:moveTo>
                <a:cubicBezTo>
                  <a:pt x="6" y="71"/>
                  <a:pt x="0" y="80"/>
                  <a:pt x="0" y="88"/>
                </a:cubicBezTo>
                <a:cubicBezTo>
                  <a:pt x="0" y="102"/>
                  <a:pt x="18" y="111"/>
                  <a:pt x="38" y="111"/>
                </a:cubicBezTo>
                <a:cubicBezTo>
                  <a:pt x="60" y="111"/>
                  <a:pt x="75" y="99"/>
                  <a:pt x="76" y="8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97"/>
                  <a:pt x="58" y="105"/>
                  <a:pt x="38" y="105"/>
                </a:cubicBezTo>
                <a:cubicBezTo>
                  <a:pt x="24" y="105"/>
                  <a:pt x="13" y="95"/>
                  <a:pt x="13" y="84"/>
                </a:cubicBezTo>
                <a:cubicBezTo>
                  <a:pt x="13" y="82"/>
                  <a:pt x="14" y="79"/>
                  <a:pt x="16" y="76"/>
                </a:cubicBezTo>
                <a:cubicBezTo>
                  <a:pt x="16" y="75"/>
                  <a:pt x="16" y="74"/>
                  <a:pt x="16" y="73"/>
                </a:cubicBezTo>
                <a:cubicBezTo>
                  <a:pt x="16" y="65"/>
                  <a:pt x="16" y="65"/>
                  <a:pt x="16" y="65"/>
                </a:cubicBezTo>
                <a:moveTo>
                  <a:pt x="16" y="0"/>
                </a:moveTo>
                <a:cubicBezTo>
                  <a:pt x="11" y="4"/>
                  <a:pt x="8" y="11"/>
                  <a:pt x="8" y="17"/>
                </a:cubicBezTo>
                <a:cubicBezTo>
                  <a:pt x="8" y="25"/>
                  <a:pt x="11" y="32"/>
                  <a:pt x="16" y="37"/>
                </a:cubicBezTo>
                <a:cubicBezTo>
                  <a:pt x="16" y="0"/>
                  <a:pt x="16" y="0"/>
                  <a:pt x="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" name="Freeform 61">
            <a:extLst>
              <a:ext uri="{FF2B5EF4-FFF2-40B4-BE49-F238E27FC236}">
                <a16:creationId xmlns:a16="http://schemas.microsoft.com/office/drawing/2014/main" id="{E5243189-B1B2-4FEF-B2FF-1F1107DC8D7F}"/>
              </a:ext>
            </a:extLst>
          </p:cNvPr>
          <p:cNvSpPr>
            <a:spLocks/>
          </p:cNvSpPr>
          <p:nvPr userDrawn="1"/>
        </p:nvSpPr>
        <p:spPr bwMode="auto">
          <a:xfrm>
            <a:off x="8899727" y="5068603"/>
            <a:ext cx="110067" cy="105833"/>
          </a:xfrm>
          <a:custGeom>
            <a:avLst/>
            <a:gdLst>
              <a:gd name="T0" fmla="*/ 31 w 52"/>
              <a:gd name="T1" fmla="*/ 0 h 50"/>
              <a:gd name="T2" fmla="*/ 21 w 52"/>
              <a:gd name="T3" fmla="*/ 0 h 50"/>
              <a:gd name="T4" fmla="*/ 21 w 52"/>
              <a:gd name="T5" fmla="*/ 20 h 50"/>
              <a:gd name="T6" fmla="*/ 0 w 52"/>
              <a:gd name="T7" fmla="*/ 20 h 50"/>
              <a:gd name="T8" fmla="*/ 0 w 52"/>
              <a:gd name="T9" fmla="*/ 31 h 50"/>
              <a:gd name="T10" fmla="*/ 21 w 52"/>
              <a:gd name="T11" fmla="*/ 31 h 50"/>
              <a:gd name="T12" fmla="*/ 21 w 52"/>
              <a:gd name="T13" fmla="*/ 50 h 50"/>
              <a:gd name="T14" fmla="*/ 31 w 52"/>
              <a:gd name="T15" fmla="*/ 50 h 50"/>
              <a:gd name="T16" fmla="*/ 31 w 52"/>
              <a:gd name="T17" fmla="*/ 31 h 50"/>
              <a:gd name="T18" fmla="*/ 52 w 52"/>
              <a:gd name="T19" fmla="*/ 31 h 50"/>
              <a:gd name="T20" fmla="*/ 52 w 52"/>
              <a:gd name="T21" fmla="*/ 20 h 50"/>
              <a:gd name="T22" fmla="*/ 31 w 52"/>
              <a:gd name="T23" fmla="*/ 20 h 50"/>
              <a:gd name="T24" fmla="*/ 31 w 52"/>
              <a:gd name="T2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0">
                <a:moveTo>
                  <a:pt x="31" y="0"/>
                </a:moveTo>
                <a:lnTo>
                  <a:pt x="21" y="0"/>
                </a:lnTo>
                <a:lnTo>
                  <a:pt x="21" y="20"/>
                </a:lnTo>
                <a:lnTo>
                  <a:pt x="0" y="20"/>
                </a:lnTo>
                <a:lnTo>
                  <a:pt x="0" y="31"/>
                </a:lnTo>
                <a:lnTo>
                  <a:pt x="21" y="31"/>
                </a:lnTo>
                <a:lnTo>
                  <a:pt x="21" y="50"/>
                </a:lnTo>
                <a:lnTo>
                  <a:pt x="31" y="50"/>
                </a:lnTo>
                <a:lnTo>
                  <a:pt x="31" y="31"/>
                </a:lnTo>
                <a:lnTo>
                  <a:pt x="52" y="31"/>
                </a:lnTo>
                <a:lnTo>
                  <a:pt x="52" y="20"/>
                </a:lnTo>
                <a:lnTo>
                  <a:pt x="31" y="20"/>
                </a:lnTo>
                <a:lnTo>
                  <a:pt x="31" y="0"/>
                </a:lnTo>
                <a:close/>
              </a:path>
            </a:pathLst>
          </a:custGeom>
          <a:solidFill>
            <a:srgbClr val="FEF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" name="Freeform 62">
            <a:extLst>
              <a:ext uri="{FF2B5EF4-FFF2-40B4-BE49-F238E27FC236}">
                <a16:creationId xmlns:a16="http://schemas.microsoft.com/office/drawing/2014/main" id="{35DF19BB-9FDF-4906-9611-469C7685C942}"/>
              </a:ext>
            </a:extLst>
          </p:cNvPr>
          <p:cNvSpPr>
            <a:spLocks/>
          </p:cNvSpPr>
          <p:nvPr userDrawn="1"/>
        </p:nvSpPr>
        <p:spPr bwMode="auto">
          <a:xfrm>
            <a:off x="8899727" y="5068603"/>
            <a:ext cx="110067" cy="105833"/>
          </a:xfrm>
          <a:custGeom>
            <a:avLst/>
            <a:gdLst>
              <a:gd name="T0" fmla="*/ 31 w 52"/>
              <a:gd name="T1" fmla="*/ 0 h 50"/>
              <a:gd name="T2" fmla="*/ 21 w 52"/>
              <a:gd name="T3" fmla="*/ 0 h 50"/>
              <a:gd name="T4" fmla="*/ 21 w 52"/>
              <a:gd name="T5" fmla="*/ 20 h 50"/>
              <a:gd name="T6" fmla="*/ 0 w 52"/>
              <a:gd name="T7" fmla="*/ 20 h 50"/>
              <a:gd name="T8" fmla="*/ 0 w 52"/>
              <a:gd name="T9" fmla="*/ 31 h 50"/>
              <a:gd name="T10" fmla="*/ 21 w 52"/>
              <a:gd name="T11" fmla="*/ 31 h 50"/>
              <a:gd name="T12" fmla="*/ 21 w 52"/>
              <a:gd name="T13" fmla="*/ 50 h 50"/>
              <a:gd name="T14" fmla="*/ 31 w 52"/>
              <a:gd name="T15" fmla="*/ 50 h 50"/>
              <a:gd name="T16" fmla="*/ 31 w 52"/>
              <a:gd name="T17" fmla="*/ 31 h 50"/>
              <a:gd name="T18" fmla="*/ 52 w 52"/>
              <a:gd name="T19" fmla="*/ 31 h 50"/>
              <a:gd name="T20" fmla="*/ 52 w 52"/>
              <a:gd name="T21" fmla="*/ 20 h 50"/>
              <a:gd name="T22" fmla="*/ 31 w 52"/>
              <a:gd name="T23" fmla="*/ 20 h 50"/>
              <a:gd name="T24" fmla="*/ 31 w 52"/>
              <a:gd name="T2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0">
                <a:moveTo>
                  <a:pt x="31" y="0"/>
                </a:moveTo>
                <a:lnTo>
                  <a:pt x="21" y="0"/>
                </a:lnTo>
                <a:lnTo>
                  <a:pt x="21" y="20"/>
                </a:lnTo>
                <a:lnTo>
                  <a:pt x="0" y="20"/>
                </a:lnTo>
                <a:lnTo>
                  <a:pt x="0" y="31"/>
                </a:lnTo>
                <a:lnTo>
                  <a:pt x="21" y="31"/>
                </a:lnTo>
                <a:lnTo>
                  <a:pt x="21" y="50"/>
                </a:lnTo>
                <a:lnTo>
                  <a:pt x="31" y="50"/>
                </a:lnTo>
                <a:lnTo>
                  <a:pt x="31" y="31"/>
                </a:lnTo>
                <a:lnTo>
                  <a:pt x="52" y="31"/>
                </a:lnTo>
                <a:lnTo>
                  <a:pt x="52" y="20"/>
                </a:lnTo>
                <a:lnTo>
                  <a:pt x="31" y="20"/>
                </a:lnTo>
                <a:lnTo>
                  <a:pt x="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Freeform 63">
            <a:extLst>
              <a:ext uri="{FF2B5EF4-FFF2-40B4-BE49-F238E27FC236}">
                <a16:creationId xmlns:a16="http://schemas.microsoft.com/office/drawing/2014/main" id="{8FD1C3B4-2637-4343-B64E-88D6FF7001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732510" y="5068603"/>
            <a:ext cx="158751" cy="254000"/>
          </a:xfrm>
          <a:custGeom>
            <a:avLst/>
            <a:gdLst>
              <a:gd name="T0" fmla="*/ 27 w 61"/>
              <a:gd name="T1" fmla="*/ 50 h 97"/>
              <a:gd name="T2" fmla="*/ 26 w 61"/>
              <a:gd name="T3" fmla="*/ 50 h 97"/>
              <a:gd name="T4" fmla="*/ 6 w 61"/>
              <a:gd name="T5" fmla="*/ 28 h 97"/>
              <a:gd name="T6" fmla="*/ 20 w 61"/>
              <a:gd name="T7" fmla="*/ 6 h 97"/>
              <a:gd name="T8" fmla="*/ 20 w 61"/>
              <a:gd name="T9" fmla="*/ 6 h 97"/>
              <a:gd name="T10" fmla="*/ 40 w 61"/>
              <a:gd name="T11" fmla="*/ 29 h 97"/>
              <a:gd name="T12" fmla="*/ 27 w 61"/>
              <a:gd name="T13" fmla="*/ 50 h 97"/>
              <a:gd name="T14" fmla="*/ 61 w 61"/>
              <a:gd name="T15" fmla="*/ 0 h 97"/>
              <a:gd name="T16" fmla="*/ 25 w 61"/>
              <a:gd name="T17" fmla="*/ 0 h 97"/>
              <a:gd name="T18" fmla="*/ 0 w 61"/>
              <a:gd name="T19" fmla="*/ 11 h 97"/>
              <a:gd name="T20" fmla="*/ 0 w 61"/>
              <a:gd name="T21" fmla="*/ 48 h 97"/>
              <a:gd name="T22" fmla="*/ 19 w 61"/>
              <a:gd name="T23" fmla="*/ 55 h 97"/>
              <a:gd name="T24" fmla="*/ 23 w 61"/>
              <a:gd name="T25" fmla="*/ 55 h 97"/>
              <a:gd name="T26" fmla="*/ 21 w 61"/>
              <a:gd name="T27" fmla="*/ 62 h 97"/>
              <a:gd name="T28" fmla="*/ 26 w 61"/>
              <a:gd name="T29" fmla="*/ 71 h 97"/>
              <a:gd name="T30" fmla="*/ 19 w 61"/>
              <a:gd name="T31" fmla="*/ 71 h 97"/>
              <a:gd name="T32" fmla="*/ 0 w 61"/>
              <a:gd name="T33" fmla="*/ 76 h 97"/>
              <a:gd name="T34" fmla="*/ 0 w 61"/>
              <a:gd name="T35" fmla="*/ 84 h 97"/>
              <a:gd name="T36" fmla="*/ 0 w 61"/>
              <a:gd name="T37" fmla="*/ 87 h 97"/>
              <a:gd name="T38" fmla="*/ 24 w 61"/>
              <a:gd name="T39" fmla="*/ 76 h 97"/>
              <a:gd name="T40" fmla="*/ 24 w 61"/>
              <a:gd name="T41" fmla="*/ 76 h 97"/>
              <a:gd name="T42" fmla="*/ 33 w 61"/>
              <a:gd name="T43" fmla="*/ 77 h 97"/>
              <a:gd name="T44" fmla="*/ 49 w 61"/>
              <a:gd name="T45" fmla="*/ 92 h 97"/>
              <a:gd name="T46" fmla="*/ 50 w 61"/>
              <a:gd name="T47" fmla="*/ 96 h 97"/>
              <a:gd name="T48" fmla="*/ 50 w 61"/>
              <a:gd name="T49" fmla="*/ 97 h 97"/>
              <a:gd name="T50" fmla="*/ 60 w 61"/>
              <a:gd name="T51" fmla="*/ 97 h 97"/>
              <a:gd name="T52" fmla="*/ 61 w 61"/>
              <a:gd name="T53" fmla="*/ 94 h 97"/>
              <a:gd name="T54" fmla="*/ 47 w 61"/>
              <a:gd name="T55" fmla="*/ 69 h 97"/>
              <a:gd name="T56" fmla="*/ 36 w 61"/>
              <a:gd name="T57" fmla="*/ 58 h 97"/>
              <a:gd name="T58" fmla="*/ 43 w 61"/>
              <a:gd name="T59" fmla="*/ 48 h 97"/>
              <a:gd name="T60" fmla="*/ 54 w 61"/>
              <a:gd name="T61" fmla="*/ 29 h 97"/>
              <a:gd name="T62" fmla="*/ 44 w 61"/>
              <a:gd name="T63" fmla="*/ 8 h 97"/>
              <a:gd name="T64" fmla="*/ 53 w 61"/>
              <a:gd name="T65" fmla="*/ 8 h 97"/>
              <a:gd name="T66" fmla="*/ 61 w 61"/>
              <a:gd name="T6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97">
                <a:moveTo>
                  <a:pt x="27" y="50"/>
                </a:moveTo>
                <a:cubicBezTo>
                  <a:pt x="26" y="50"/>
                  <a:pt x="26" y="50"/>
                  <a:pt x="26" y="50"/>
                </a:cubicBezTo>
                <a:cubicBezTo>
                  <a:pt x="16" y="49"/>
                  <a:pt x="7" y="40"/>
                  <a:pt x="6" y="28"/>
                </a:cubicBezTo>
                <a:cubicBezTo>
                  <a:pt x="4" y="15"/>
                  <a:pt x="1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30" y="6"/>
                  <a:pt x="38" y="16"/>
                  <a:pt x="40" y="29"/>
                </a:cubicBezTo>
                <a:cubicBezTo>
                  <a:pt x="41" y="42"/>
                  <a:pt x="36" y="50"/>
                  <a:pt x="27" y="50"/>
                </a:cubicBezTo>
                <a:moveTo>
                  <a:pt x="61" y="0"/>
                </a:moveTo>
                <a:cubicBezTo>
                  <a:pt x="61" y="0"/>
                  <a:pt x="35" y="0"/>
                  <a:pt x="25" y="0"/>
                </a:cubicBezTo>
                <a:cubicBezTo>
                  <a:pt x="15" y="0"/>
                  <a:pt x="6" y="4"/>
                  <a:pt x="0" y="11"/>
                </a:cubicBezTo>
                <a:cubicBezTo>
                  <a:pt x="0" y="48"/>
                  <a:pt x="0" y="48"/>
                  <a:pt x="0" y="48"/>
                </a:cubicBezTo>
                <a:cubicBezTo>
                  <a:pt x="4" y="52"/>
                  <a:pt x="11" y="55"/>
                  <a:pt x="19" y="55"/>
                </a:cubicBezTo>
                <a:cubicBezTo>
                  <a:pt x="20" y="55"/>
                  <a:pt x="21" y="55"/>
                  <a:pt x="23" y="55"/>
                </a:cubicBezTo>
                <a:cubicBezTo>
                  <a:pt x="21" y="57"/>
                  <a:pt x="21" y="59"/>
                  <a:pt x="21" y="62"/>
                </a:cubicBezTo>
                <a:cubicBezTo>
                  <a:pt x="21" y="66"/>
                  <a:pt x="23" y="69"/>
                  <a:pt x="26" y="71"/>
                </a:cubicBezTo>
                <a:cubicBezTo>
                  <a:pt x="24" y="71"/>
                  <a:pt x="22" y="71"/>
                  <a:pt x="19" y="71"/>
                </a:cubicBezTo>
                <a:cubicBezTo>
                  <a:pt x="12" y="71"/>
                  <a:pt x="5" y="73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6"/>
                  <a:pt x="0" y="87"/>
                </a:cubicBezTo>
                <a:cubicBezTo>
                  <a:pt x="4" y="80"/>
                  <a:pt x="13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7" y="76"/>
                  <a:pt x="31" y="76"/>
                  <a:pt x="33" y="77"/>
                </a:cubicBezTo>
                <a:cubicBezTo>
                  <a:pt x="41" y="83"/>
                  <a:pt x="48" y="86"/>
                  <a:pt x="49" y="92"/>
                </a:cubicBezTo>
                <a:cubicBezTo>
                  <a:pt x="49" y="93"/>
                  <a:pt x="50" y="95"/>
                  <a:pt x="50" y="96"/>
                </a:cubicBezTo>
                <a:cubicBezTo>
                  <a:pt x="50" y="96"/>
                  <a:pt x="50" y="97"/>
                  <a:pt x="5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1" y="96"/>
                  <a:pt x="61" y="95"/>
                  <a:pt x="61" y="94"/>
                </a:cubicBezTo>
                <a:cubicBezTo>
                  <a:pt x="61" y="84"/>
                  <a:pt x="58" y="78"/>
                  <a:pt x="47" y="69"/>
                </a:cubicBezTo>
                <a:cubicBezTo>
                  <a:pt x="43" y="67"/>
                  <a:pt x="36" y="62"/>
                  <a:pt x="36" y="58"/>
                </a:cubicBezTo>
                <a:cubicBezTo>
                  <a:pt x="36" y="54"/>
                  <a:pt x="37" y="52"/>
                  <a:pt x="43" y="48"/>
                </a:cubicBezTo>
                <a:cubicBezTo>
                  <a:pt x="50" y="43"/>
                  <a:pt x="54" y="36"/>
                  <a:pt x="54" y="29"/>
                </a:cubicBezTo>
                <a:cubicBezTo>
                  <a:pt x="54" y="20"/>
                  <a:pt x="50" y="12"/>
                  <a:pt x="4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61" y="0"/>
                  <a:pt x="61" y="0"/>
                  <a:pt x="61" y="0"/>
                </a:cubicBezTo>
              </a:path>
            </a:pathLst>
          </a:custGeom>
          <a:solidFill>
            <a:srgbClr val="FEF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Freeform 90">
            <a:extLst>
              <a:ext uri="{FF2B5EF4-FFF2-40B4-BE49-F238E27FC236}">
                <a16:creationId xmlns:a16="http://schemas.microsoft.com/office/drawing/2014/main" id="{7C58F6FE-81BE-4E7B-BFD1-8ECD12179C05}"/>
              </a:ext>
            </a:extLst>
          </p:cNvPr>
          <p:cNvSpPr>
            <a:spLocks/>
          </p:cNvSpPr>
          <p:nvPr userDrawn="1"/>
        </p:nvSpPr>
        <p:spPr bwMode="auto">
          <a:xfrm>
            <a:off x="1869124" y="5072203"/>
            <a:ext cx="167217" cy="309033"/>
          </a:xfrm>
          <a:custGeom>
            <a:avLst/>
            <a:gdLst>
              <a:gd name="T0" fmla="*/ 0 w 64"/>
              <a:gd name="T1" fmla="*/ 64 h 119"/>
              <a:gd name="T2" fmla="*/ 0 w 64"/>
              <a:gd name="T3" fmla="*/ 40 h 119"/>
              <a:gd name="T4" fmla="*/ 18 w 64"/>
              <a:gd name="T5" fmla="*/ 40 h 119"/>
              <a:gd name="T6" fmla="*/ 18 w 64"/>
              <a:gd name="T7" fmla="*/ 31 h 119"/>
              <a:gd name="T8" fmla="*/ 45 w 64"/>
              <a:gd name="T9" fmla="*/ 0 h 119"/>
              <a:gd name="T10" fmla="*/ 64 w 64"/>
              <a:gd name="T11" fmla="*/ 0 h 119"/>
              <a:gd name="T12" fmla="*/ 64 w 64"/>
              <a:gd name="T13" fmla="*/ 24 h 119"/>
              <a:gd name="T14" fmla="*/ 45 w 64"/>
              <a:gd name="T15" fmla="*/ 24 h 119"/>
              <a:gd name="T16" fmla="*/ 40 w 64"/>
              <a:gd name="T17" fmla="*/ 30 h 119"/>
              <a:gd name="T18" fmla="*/ 40 w 64"/>
              <a:gd name="T19" fmla="*/ 40 h 119"/>
              <a:gd name="T20" fmla="*/ 64 w 64"/>
              <a:gd name="T21" fmla="*/ 40 h 119"/>
              <a:gd name="T22" fmla="*/ 64 w 64"/>
              <a:gd name="T23" fmla="*/ 64 h 119"/>
              <a:gd name="T24" fmla="*/ 40 w 64"/>
              <a:gd name="T25" fmla="*/ 64 h 119"/>
              <a:gd name="T26" fmla="*/ 40 w 64"/>
              <a:gd name="T27" fmla="*/ 119 h 119"/>
              <a:gd name="T28" fmla="*/ 18 w 64"/>
              <a:gd name="T29" fmla="*/ 119 h 119"/>
              <a:gd name="T30" fmla="*/ 18 w 64"/>
              <a:gd name="T31" fmla="*/ 64 h 119"/>
              <a:gd name="T32" fmla="*/ 0 w 64"/>
              <a:gd name="T33" fmla="*/ 6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119">
                <a:moveTo>
                  <a:pt x="0" y="64"/>
                </a:moveTo>
                <a:cubicBezTo>
                  <a:pt x="0" y="40"/>
                  <a:pt x="0" y="40"/>
                  <a:pt x="0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14"/>
                  <a:pt x="30" y="0"/>
                  <a:pt x="4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24"/>
                  <a:pt x="64" y="24"/>
                  <a:pt x="64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3" y="24"/>
                  <a:pt x="40" y="26"/>
                  <a:pt x="40" y="30"/>
                </a:cubicBezTo>
                <a:cubicBezTo>
                  <a:pt x="40" y="40"/>
                  <a:pt x="40" y="40"/>
                  <a:pt x="40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64"/>
                  <a:pt x="64" y="64"/>
                  <a:pt x="6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8" y="64"/>
                  <a:pt x="18" y="64"/>
                  <a:pt x="18" y="64"/>
                </a:cubicBez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8B2700-3427-4978-BCC4-B55DEC4E5F47}"/>
              </a:ext>
            </a:extLst>
          </p:cNvPr>
          <p:cNvGrpSpPr/>
          <p:nvPr userDrawn="1"/>
        </p:nvGrpSpPr>
        <p:grpSpPr>
          <a:xfrm>
            <a:off x="8603968" y="4964252"/>
            <a:ext cx="547462" cy="545244"/>
            <a:chOff x="2809875" y="2679700"/>
            <a:chExt cx="392113" cy="390525"/>
          </a:xfrm>
        </p:grpSpPr>
        <p:sp>
          <p:nvSpPr>
            <p:cNvPr id="17" name="Oval 70">
              <a:extLst>
                <a:ext uri="{FF2B5EF4-FFF2-40B4-BE49-F238E27FC236}">
                  <a16:creationId xmlns:a16="http://schemas.microsoft.com/office/drawing/2014/main" id="{D2D1C886-C768-474E-A445-EF9E721C5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75" y="2679700"/>
              <a:ext cx="392113" cy="390525"/>
            </a:xfrm>
            <a:prstGeom prst="ellipse">
              <a:avLst/>
            </a:prstGeom>
            <a:solidFill>
              <a:srgbClr val="008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E0A31BBA-0A27-4CED-860A-9925CCAB8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2771775"/>
              <a:ext cx="192088" cy="192088"/>
            </a:xfrm>
            <a:custGeom>
              <a:avLst/>
              <a:gdLst>
                <a:gd name="T0" fmla="*/ 23 w 98"/>
                <a:gd name="T1" fmla="*/ 98 h 98"/>
                <a:gd name="T2" fmla="*/ 2 w 98"/>
                <a:gd name="T3" fmla="*/ 98 h 98"/>
                <a:gd name="T4" fmla="*/ 2 w 98"/>
                <a:gd name="T5" fmla="*/ 32 h 98"/>
                <a:gd name="T6" fmla="*/ 23 w 98"/>
                <a:gd name="T7" fmla="*/ 32 h 98"/>
                <a:gd name="T8" fmla="*/ 23 w 98"/>
                <a:gd name="T9" fmla="*/ 98 h 98"/>
                <a:gd name="T10" fmla="*/ 12 w 98"/>
                <a:gd name="T11" fmla="*/ 24 h 98"/>
                <a:gd name="T12" fmla="*/ 0 w 98"/>
                <a:gd name="T13" fmla="*/ 12 h 98"/>
                <a:gd name="T14" fmla="*/ 12 w 98"/>
                <a:gd name="T15" fmla="*/ 0 h 98"/>
                <a:gd name="T16" fmla="*/ 24 w 98"/>
                <a:gd name="T17" fmla="*/ 12 h 98"/>
                <a:gd name="T18" fmla="*/ 12 w 98"/>
                <a:gd name="T19" fmla="*/ 24 h 98"/>
                <a:gd name="T20" fmla="*/ 98 w 98"/>
                <a:gd name="T21" fmla="*/ 98 h 98"/>
                <a:gd name="T22" fmla="*/ 78 w 98"/>
                <a:gd name="T23" fmla="*/ 98 h 98"/>
                <a:gd name="T24" fmla="*/ 78 w 98"/>
                <a:gd name="T25" fmla="*/ 64 h 98"/>
                <a:gd name="T26" fmla="*/ 67 w 98"/>
                <a:gd name="T27" fmla="*/ 49 h 98"/>
                <a:gd name="T28" fmla="*/ 55 w 98"/>
                <a:gd name="T29" fmla="*/ 64 h 98"/>
                <a:gd name="T30" fmla="*/ 55 w 98"/>
                <a:gd name="T31" fmla="*/ 98 h 98"/>
                <a:gd name="T32" fmla="*/ 35 w 98"/>
                <a:gd name="T33" fmla="*/ 98 h 98"/>
                <a:gd name="T34" fmla="*/ 35 w 98"/>
                <a:gd name="T35" fmla="*/ 32 h 98"/>
                <a:gd name="T36" fmla="*/ 55 w 98"/>
                <a:gd name="T37" fmla="*/ 32 h 98"/>
                <a:gd name="T38" fmla="*/ 55 w 98"/>
                <a:gd name="T39" fmla="*/ 41 h 98"/>
                <a:gd name="T40" fmla="*/ 75 w 98"/>
                <a:gd name="T41" fmla="*/ 30 h 98"/>
                <a:gd name="T42" fmla="*/ 98 w 98"/>
                <a:gd name="T43" fmla="*/ 56 h 98"/>
                <a:gd name="T44" fmla="*/ 98 w 98"/>
                <a:gd name="T4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8">
                  <a:moveTo>
                    <a:pt x="23" y="98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98"/>
                  </a:lnTo>
                  <a:close/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98" y="98"/>
                  </a:move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73"/>
                    <a:pt x="78" y="64"/>
                  </a:cubicBezTo>
                  <a:cubicBezTo>
                    <a:pt x="78" y="54"/>
                    <a:pt x="75" y="49"/>
                    <a:pt x="67" y="49"/>
                  </a:cubicBezTo>
                  <a:cubicBezTo>
                    <a:pt x="59" y="49"/>
                    <a:pt x="55" y="54"/>
                    <a:pt x="55" y="64"/>
                  </a:cubicBezTo>
                  <a:cubicBezTo>
                    <a:pt x="55" y="74"/>
                    <a:pt x="55" y="98"/>
                    <a:pt x="5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61" y="30"/>
                    <a:pt x="75" y="30"/>
                  </a:cubicBezTo>
                  <a:cubicBezTo>
                    <a:pt x="89" y="30"/>
                    <a:pt x="98" y="39"/>
                    <a:pt x="98" y="56"/>
                  </a:cubicBezTo>
                  <a:cubicBezTo>
                    <a:pt x="98" y="74"/>
                    <a:pt x="98" y="98"/>
                    <a:pt x="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609889-742A-4C40-BE8F-7999F9CF10D7}"/>
              </a:ext>
            </a:extLst>
          </p:cNvPr>
          <p:cNvGrpSpPr/>
          <p:nvPr userDrawn="1"/>
        </p:nvGrpSpPr>
        <p:grpSpPr>
          <a:xfrm>
            <a:off x="1710279" y="4964252"/>
            <a:ext cx="529501" cy="529501"/>
            <a:chOff x="4378325" y="2157413"/>
            <a:chExt cx="392113" cy="392113"/>
          </a:xfrm>
        </p:grpSpPr>
        <p:sp>
          <p:nvSpPr>
            <p:cNvPr id="20" name="Oval 113">
              <a:extLst>
                <a:ext uri="{FF2B5EF4-FFF2-40B4-BE49-F238E27FC236}">
                  <a16:creationId xmlns:a16="http://schemas.microsoft.com/office/drawing/2014/main" id="{DBD9D587-11D0-4A9C-8F57-4F9305483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2157413"/>
              <a:ext cx="392113" cy="392113"/>
            </a:xfrm>
            <a:prstGeom prst="ellipse">
              <a:avLst/>
            </a:prstGeom>
            <a:solidFill>
              <a:srgbClr val="2D2D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4">
              <a:extLst>
                <a:ext uri="{FF2B5EF4-FFF2-40B4-BE49-F238E27FC236}">
                  <a16:creationId xmlns:a16="http://schemas.microsoft.com/office/drawing/2014/main" id="{7F2B6CB3-26EB-4634-9521-D4881D280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2230438"/>
              <a:ext cx="247650" cy="241300"/>
            </a:xfrm>
            <a:custGeom>
              <a:avLst/>
              <a:gdLst>
                <a:gd name="T0" fmla="*/ 63 w 126"/>
                <a:gd name="T1" fmla="*/ 0 h 123"/>
                <a:gd name="T2" fmla="*/ 0 w 126"/>
                <a:gd name="T3" fmla="*/ 63 h 123"/>
                <a:gd name="T4" fmla="*/ 42 w 126"/>
                <a:gd name="T5" fmla="*/ 123 h 123"/>
                <a:gd name="T6" fmla="*/ 42 w 126"/>
                <a:gd name="T7" fmla="*/ 123 h 123"/>
                <a:gd name="T8" fmla="*/ 44 w 126"/>
                <a:gd name="T9" fmla="*/ 123 h 123"/>
                <a:gd name="T10" fmla="*/ 47 w 126"/>
                <a:gd name="T11" fmla="*/ 119 h 123"/>
                <a:gd name="T12" fmla="*/ 47 w 126"/>
                <a:gd name="T13" fmla="*/ 119 h 123"/>
                <a:gd name="T14" fmla="*/ 47 w 126"/>
                <a:gd name="T15" fmla="*/ 119 h 123"/>
                <a:gd name="T16" fmla="*/ 47 w 126"/>
                <a:gd name="T17" fmla="*/ 108 h 123"/>
                <a:gd name="T18" fmla="*/ 34 w 126"/>
                <a:gd name="T19" fmla="*/ 108 h 123"/>
                <a:gd name="T20" fmla="*/ 25 w 126"/>
                <a:gd name="T21" fmla="*/ 98 h 123"/>
                <a:gd name="T22" fmla="*/ 17 w 126"/>
                <a:gd name="T23" fmla="*/ 89 h 123"/>
                <a:gd name="T24" fmla="*/ 26 w 126"/>
                <a:gd name="T25" fmla="*/ 90 h 123"/>
                <a:gd name="T26" fmla="*/ 40 w 126"/>
                <a:gd name="T27" fmla="*/ 101 h 123"/>
                <a:gd name="T28" fmla="*/ 48 w 126"/>
                <a:gd name="T29" fmla="*/ 99 h 123"/>
                <a:gd name="T30" fmla="*/ 51 w 126"/>
                <a:gd name="T31" fmla="*/ 92 h 123"/>
                <a:gd name="T32" fmla="*/ 22 w 126"/>
                <a:gd name="T33" fmla="*/ 62 h 123"/>
                <a:gd name="T34" fmla="*/ 29 w 126"/>
                <a:gd name="T35" fmla="*/ 43 h 123"/>
                <a:gd name="T36" fmla="*/ 30 w 126"/>
                <a:gd name="T37" fmla="*/ 26 h 123"/>
                <a:gd name="T38" fmla="*/ 47 w 126"/>
                <a:gd name="T39" fmla="*/ 33 h 123"/>
                <a:gd name="T40" fmla="*/ 63 w 126"/>
                <a:gd name="T41" fmla="*/ 31 h 123"/>
                <a:gd name="T42" fmla="*/ 63 w 126"/>
                <a:gd name="T43" fmla="*/ 31 h 123"/>
                <a:gd name="T44" fmla="*/ 63 w 126"/>
                <a:gd name="T45" fmla="*/ 31 h 123"/>
                <a:gd name="T46" fmla="*/ 63 w 126"/>
                <a:gd name="T47" fmla="*/ 31 h 123"/>
                <a:gd name="T48" fmla="*/ 63 w 126"/>
                <a:gd name="T49" fmla="*/ 31 h 123"/>
                <a:gd name="T50" fmla="*/ 79 w 126"/>
                <a:gd name="T51" fmla="*/ 33 h 123"/>
                <a:gd name="T52" fmla="*/ 96 w 126"/>
                <a:gd name="T53" fmla="*/ 26 h 123"/>
                <a:gd name="T54" fmla="*/ 97 w 126"/>
                <a:gd name="T55" fmla="*/ 43 h 123"/>
                <a:gd name="T56" fmla="*/ 104 w 126"/>
                <a:gd name="T57" fmla="*/ 62 h 123"/>
                <a:gd name="T58" fmla="*/ 75 w 126"/>
                <a:gd name="T59" fmla="*/ 92 h 123"/>
                <a:gd name="T60" fmla="*/ 79 w 126"/>
                <a:gd name="T61" fmla="*/ 103 h 123"/>
                <a:gd name="T62" fmla="*/ 79 w 126"/>
                <a:gd name="T63" fmla="*/ 119 h 123"/>
                <a:gd name="T64" fmla="*/ 82 w 126"/>
                <a:gd name="T65" fmla="*/ 123 h 123"/>
                <a:gd name="T66" fmla="*/ 83 w 126"/>
                <a:gd name="T67" fmla="*/ 123 h 123"/>
                <a:gd name="T68" fmla="*/ 84 w 126"/>
                <a:gd name="T69" fmla="*/ 123 h 123"/>
                <a:gd name="T70" fmla="*/ 126 w 126"/>
                <a:gd name="T71" fmla="*/ 63 h 123"/>
                <a:gd name="T72" fmla="*/ 63 w 126"/>
                <a:gd name="T7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3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1"/>
                    <a:pt x="17" y="114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3"/>
                  </a:cubicBezTo>
                  <a:cubicBezTo>
                    <a:pt x="46" y="123"/>
                    <a:pt x="47" y="122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7" y="112"/>
                    <a:pt x="47" y="108"/>
                  </a:cubicBezTo>
                  <a:cubicBezTo>
                    <a:pt x="43" y="109"/>
                    <a:pt x="37" y="110"/>
                    <a:pt x="34" y="108"/>
                  </a:cubicBezTo>
                  <a:cubicBezTo>
                    <a:pt x="30" y="106"/>
                    <a:pt x="27" y="103"/>
                    <a:pt x="25" y="98"/>
                  </a:cubicBezTo>
                  <a:cubicBezTo>
                    <a:pt x="23" y="92"/>
                    <a:pt x="17" y="90"/>
                    <a:pt x="17" y="89"/>
                  </a:cubicBezTo>
                  <a:cubicBezTo>
                    <a:pt x="16" y="88"/>
                    <a:pt x="23" y="86"/>
                    <a:pt x="26" y="90"/>
                  </a:cubicBezTo>
                  <a:cubicBezTo>
                    <a:pt x="30" y="94"/>
                    <a:pt x="33" y="102"/>
                    <a:pt x="40" y="101"/>
                  </a:cubicBezTo>
                  <a:cubicBezTo>
                    <a:pt x="44" y="100"/>
                    <a:pt x="46" y="100"/>
                    <a:pt x="48" y="99"/>
                  </a:cubicBezTo>
                  <a:cubicBezTo>
                    <a:pt x="48" y="97"/>
                    <a:pt x="49" y="94"/>
                    <a:pt x="51" y="92"/>
                  </a:cubicBezTo>
                  <a:cubicBezTo>
                    <a:pt x="34" y="89"/>
                    <a:pt x="22" y="80"/>
                    <a:pt x="22" y="62"/>
                  </a:cubicBezTo>
                  <a:cubicBezTo>
                    <a:pt x="22" y="54"/>
                    <a:pt x="25" y="47"/>
                    <a:pt x="29" y="43"/>
                  </a:cubicBezTo>
                  <a:cubicBezTo>
                    <a:pt x="28" y="39"/>
                    <a:pt x="27" y="30"/>
                    <a:pt x="30" y="26"/>
                  </a:cubicBezTo>
                  <a:cubicBezTo>
                    <a:pt x="30" y="26"/>
                    <a:pt x="35" y="24"/>
                    <a:pt x="47" y="33"/>
                  </a:cubicBezTo>
                  <a:cubicBezTo>
                    <a:pt x="52" y="32"/>
                    <a:pt x="57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9" y="31"/>
                    <a:pt x="74" y="32"/>
                    <a:pt x="79" y="33"/>
                  </a:cubicBezTo>
                  <a:cubicBezTo>
                    <a:pt x="92" y="24"/>
                    <a:pt x="96" y="26"/>
                    <a:pt x="96" y="26"/>
                  </a:cubicBezTo>
                  <a:cubicBezTo>
                    <a:pt x="99" y="30"/>
                    <a:pt x="98" y="39"/>
                    <a:pt x="97" y="43"/>
                  </a:cubicBezTo>
                  <a:cubicBezTo>
                    <a:pt x="101" y="47"/>
                    <a:pt x="104" y="54"/>
                    <a:pt x="104" y="62"/>
                  </a:cubicBezTo>
                  <a:cubicBezTo>
                    <a:pt x="104" y="80"/>
                    <a:pt x="92" y="89"/>
                    <a:pt x="75" y="92"/>
                  </a:cubicBezTo>
                  <a:cubicBezTo>
                    <a:pt x="79" y="95"/>
                    <a:pt x="79" y="101"/>
                    <a:pt x="79" y="103"/>
                  </a:cubicBezTo>
                  <a:cubicBezTo>
                    <a:pt x="79" y="105"/>
                    <a:pt x="79" y="119"/>
                    <a:pt x="79" y="119"/>
                  </a:cubicBezTo>
                  <a:cubicBezTo>
                    <a:pt x="79" y="122"/>
                    <a:pt x="80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09" y="114"/>
                    <a:pt x="126" y="91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FB794-D12E-48F7-9A8F-4B196DC907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4513" y="5102779"/>
            <a:ext cx="2355850" cy="26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Nome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5899450-10FF-466D-BDE6-F3303E5112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309" y="5102779"/>
            <a:ext cx="2355850" cy="26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Nome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F690038-13F1-46F8-A094-86836A076D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3796" y="5078185"/>
            <a:ext cx="2355850" cy="26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9587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166-16D3-4A25-A2F8-C51E0E346B22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4316-4355-4038-9262-DF05D069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3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vo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33917-7BB4-47FF-B5CC-E78BE48A1C9D}"/>
              </a:ext>
            </a:extLst>
          </p:cNvPr>
          <p:cNvSpPr/>
          <p:nvPr userDrawn="1"/>
        </p:nvSpPr>
        <p:spPr>
          <a:xfrm>
            <a:off x="822638" y="1690714"/>
            <a:ext cx="1799880" cy="495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144000" tIns="108000" rIns="144000" bIns="10800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ARGOMENTO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656048-002C-4FAE-9EED-5DABD7A194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2536" y="2295525"/>
            <a:ext cx="4434056" cy="904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it-IT" dirty="0"/>
              <a:t>T</a:t>
            </a:r>
            <a:r>
              <a:rPr lang="en-US" dirty="0" err="1"/>
              <a:t>itolo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07881F9-3733-44F6-92D5-2AF193319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062" y="3314700"/>
            <a:ext cx="4434056" cy="550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CF95D7-4C13-4D2A-889B-AACF65EA24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4061" y="4817755"/>
            <a:ext cx="6768869" cy="15566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it-IT" dirty="0"/>
              <a:t>Eventuale descrizione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D3B33-C8A5-4CE1-A29A-1A2698A0F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8" y="1116835"/>
            <a:ext cx="2739764" cy="27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7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B0CE57-EF9E-485A-887D-464D3C69B888}"/>
              </a:ext>
            </a:extLst>
          </p:cNvPr>
          <p:cNvSpPr/>
          <p:nvPr userDrawn="1"/>
        </p:nvSpPr>
        <p:spPr>
          <a:xfrm>
            <a:off x="2559112" y="2625936"/>
            <a:ext cx="7808213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i="1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63E129-96EF-4B1A-9B49-3A1DE4906511}"/>
              </a:ext>
            </a:extLst>
          </p:cNvPr>
          <p:cNvSpPr/>
          <p:nvPr userDrawn="1"/>
        </p:nvSpPr>
        <p:spPr>
          <a:xfrm>
            <a:off x="661099" y="1988662"/>
            <a:ext cx="2363984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12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8000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57F054-5CCF-4F37-AD33-90882D0A913B}"/>
              </a:ext>
            </a:extLst>
          </p:cNvPr>
          <p:cNvSpPr/>
          <p:nvPr userDrawn="1"/>
        </p:nvSpPr>
        <p:spPr>
          <a:xfrm>
            <a:off x="0" y="-3366"/>
            <a:ext cx="12192000" cy="1201231"/>
          </a:xfrm>
          <a:prstGeom prst="rect">
            <a:avLst/>
          </a:prstGeom>
          <a:solidFill>
            <a:srgbClr val="3131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316BBE-7889-4551-BB21-A0592784E8B4}"/>
              </a:ext>
            </a:extLst>
          </p:cNvPr>
          <p:cNvSpPr txBox="1">
            <a:spLocks/>
          </p:cNvSpPr>
          <p:nvPr userDrawn="1"/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E6DFD7-DDDC-4EB7-BBA8-1782D3B323DD}"/>
              </a:ext>
            </a:extLst>
          </p:cNvPr>
          <p:cNvSpPr/>
          <p:nvPr userDrawn="1"/>
        </p:nvSpPr>
        <p:spPr>
          <a:xfrm>
            <a:off x="10841471" y="815794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EC20C-6949-4463-81AC-D51D46B004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78" y="834325"/>
            <a:ext cx="674328" cy="674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048F49-1619-4C7E-8105-5F6B9BC4A8A6}"/>
              </a:ext>
            </a:extLst>
          </p:cNvPr>
          <p:cNvSpPr/>
          <p:nvPr userDrawn="1"/>
        </p:nvSpPr>
        <p:spPr>
          <a:xfrm>
            <a:off x="10032422" y="834325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044CCE-474A-4254-B733-FD74BF2E1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0949" y="875762"/>
            <a:ext cx="673878" cy="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683" r:id="rId3"/>
    <p:sldLayoutId id="2147483689" r:id="rId4"/>
    <p:sldLayoutId id="2147483686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6CBF42-77F6-4CA8-AC72-F9ED199535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B039498A-FF15-4365-94A1-9CC881FF2653}"/>
              </a:ext>
            </a:extLst>
          </p:cNvPr>
          <p:cNvSpPr/>
          <p:nvPr userDrawn="1"/>
        </p:nvSpPr>
        <p:spPr>
          <a:xfrm>
            <a:off x="0" y="1"/>
            <a:ext cx="9821331" cy="6857999"/>
          </a:xfrm>
          <a:custGeom>
            <a:avLst/>
            <a:gdLst>
              <a:gd name="connsiteX0" fmla="*/ 0 w 9821331"/>
              <a:gd name="connsiteY0" fmla="*/ 0 h 6857999"/>
              <a:gd name="connsiteX1" fmla="*/ 2963333 w 9821331"/>
              <a:gd name="connsiteY1" fmla="*/ 0 h 6857999"/>
              <a:gd name="connsiteX2" fmla="*/ 9821331 w 9821331"/>
              <a:gd name="connsiteY2" fmla="*/ 6857999 h 6857999"/>
              <a:gd name="connsiteX3" fmla="*/ 0 w 982133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331" h="6857999">
                <a:moveTo>
                  <a:pt x="0" y="0"/>
                </a:moveTo>
                <a:lnTo>
                  <a:pt x="2963333" y="0"/>
                </a:lnTo>
                <a:lnTo>
                  <a:pt x="982133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ECD06F-8248-48AA-A423-7992ABCBBFE9}"/>
              </a:ext>
            </a:extLst>
          </p:cNvPr>
          <p:cNvCxnSpPr/>
          <p:nvPr userDrawn="1"/>
        </p:nvCxnSpPr>
        <p:spPr>
          <a:xfrm flipH="1">
            <a:off x="826032" y="4048554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4DD7B047-4DF2-4968-9359-32D9D3818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/>
          <a:lstStyle/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95FFE4-5C43-47C4-BA57-774D74EA2F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9" y="592601"/>
            <a:ext cx="674328" cy="6743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C04546-5C1F-4B1F-B4F5-15E962235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3583" y="592601"/>
            <a:ext cx="673878" cy="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11577EB-E752-447B-AE40-13B1FFF0397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044565-954B-4850-B328-821DCF4B256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074247-6EC5-4D79-812A-EBA289AE6A00}"/>
              </a:ext>
            </a:extLst>
          </p:cNvPr>
          <p:cNvSpPr/>
          <p:nvPr userDrawn="1"/>
        </p:nvSpPr>
        <p:spPr>
          <a:xfrm>
            <a:off x="-1" y="1"/>
            <a:ext cx="12192000" cy="6857999"/>
          </a:xfrm>
          <a:prstGeom prst="rect">
            <a:avLst/>
          </a:prstGeom>
          <a:solidFill>
            <a:srgbClr val="313131">
              <a:alpha val="654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536CF057-2405-4A86-B5FC-19BE682AF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/>
          <a:lstStyle/>
          <a:p>
            <a:fld id="{936C95AE-7298-45E1-9514-94AFF5BED89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FC74627-10EA-4487-B6AF-9CBA36F2947B}"/>
              </a:ext>
            </a:extLst>
          </p:cNvPr>
          <p:cNvSpPr/>
          <p:nvPr userDrawn="1"/>
        </p:nvSpPr>
        <p:spPr>
          <a:xfrm>
            <a:off x="10841471" y="508063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CC1F160-53CF-4BAD-834C-694BB10FF7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78" y="526594"/>
            <a:ext cx="674328" cy="6743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E9F21D1-97B1-4479-A29B-BB14665CDC88}"/>
              </a:ext>
            </a:extLst>
          </p:cNvPr>
          <p:cNvSpPr/>
          <p:nvPr userDrawn="1"/>
        </p:nvSpPr>
        <p:spPr>
          <a:xfrm>
            <a:off x="9931377" y="508063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712A4F-038D-4E87-8D30-2D627AAE4B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9904" y="549500"/>
            <a:ext cx="673878" cy="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92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it-it/azure/azure-functions/functions-bindings-external-table" TargetMode="External"/><Relationship Id="rId13" Type="http://schemas.openxmlformats.org/officeDocument/2006/relationships/hyperlink" Target="https://docs.microsoft.com/it-it/azure/azure-functions/functions-bindings-service-bus" TargetMode="External"/><Relationship Id="rId18" Type="http://schemas.openxmlformats.org/officeDocument/2006/relationships/hyperlink" Target="https://docs.microsoft.com/it-it/azure/azure-functions/functions-bindings-twilio" TargetMode="External"/><Relationship Id="rId3" Type="http://schemas.openxmlformats.org/officeDocument/2006/relationships/hyperlink" Target="https://docs.microsoft.com/it-it/azure/azure-functions/functions-bindings-storage-blob" TargetMode="External"/><Relationship Id="rId7" Type="http://schemas.openxmlformats.org/officeDocument/2006/relationships/hyperlink" Target="https://docs.microsoft.com/it-it/azure/azure-functions/functions-bindings-external-file" TargetMode="External"/><Relationship Id="rId12" Type="http://schemas.openxmlformats.org/officeDocument/2006/relationships/hyperlink" Target="https://docs.microsoft.com/it-it/azure/azure-functions/functions-bindings-storage-queue" TargetMode="External"/><Relationship Id="rId17" Type="http://schemas.openxmlformats.org/officeDocument/2006/relationships/hyperlink" Target="https://docs.microsoft.com/it-it/azure/azure-functions/functions-bindings-sendgrid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docs.microsoft.com/it-it/azure/azure-functions/functions-bindings-microsoft-grap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it-it/azure/azure-functions/functions-bindings-event-hubs" TargetMode="External"/><Relationship Id="rId11" Type="http://schemas.openxmlformats.org/officeDocument/2006/relationships/hyperlink" Target="https://docs.microsoft.com/it-it/azure/azure-functions/functions-bindings-notification-hubs" TargetMode="External"/><Relationship Id="rId5" Type="http://schemas.openxmlformats.org/officeDocument/2006/relationships/hyperlink" Target="https://docs.microsoft.com/it-it/azure/azure-functions/functions-bindings-event-grid" TargetMode="External"/><Relationship Id="rId15" Type="http://schemas.openxmlformats.org/officeDocument/2006/relationships/hyperlink" Target="https://docs.microsoft.com/it-it/azure/azure-functions/functions-bindings-timer" TargetMode="External"/><Relationship Id="rId10" Type="http://schemas.openxmlformats.org/officeDocument/2006/relationships/hyperlink" Target="https://docs.microsoft.com/it-it/azure/azure-functions/functions-bindings-mobile-apps" TargetMode="External"/><Relationship Id="rId4" Type="http://schemas.openxmlformats.org/officeDocument/2006/relationships/hyperlink" Target="https://docs.microsoft.com/it-it/azure/azure-functions/functions-bindings-documentdb" TargetMode="External"/><Relationship Id="rId9" Type="http://schemas.openxmlformats.org/officeDocument/2006/relationships/hyperlink" Target="https://docs.microsoft.com/it-it/azure/azure-functions/functions-bindings-http-webhook" TargetMode="External"/><Relationship Id="rId14" Type="http://schemas.openxmlformats.org/officeDocument/2006/relationships/hyperlink" Target="https://docs.microsoft.com/it-it/azure/azure-functions/functions-bindings-storage-tab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azure/connectors/connectors-create-api-sftp" TargetMode="External"/><Relationship Id="rId3" Type="http://schemas.openxmlformats.org/officeDocument/2006/relationships/hyperlink" Target="https://www.box.com/" TargetMode="External"/><Relationship Id="rId7" Type="http://schemas.openxmlformats.org/officeDocument/2006/relationships/hyperlink" Target="https://onedrive.live.com/about/busine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edrive.live.com/" TargetMode="External"/><Relationship Id="rId5" Type="http://schemas.openxmlformats.org/officeDocument/2006/relationships/hyperlink" Target="https://docs.microsoft.com/azure/app-service/app-service-deploy-ftp" TargetMode="External"/><Relationship Id="rId4" Type="http://schemas.openxmlformats.org/officeDocument/2006/relationships/hyperlink" Target="https://www.dropbox.com/" TargetMode="External"/><Relationship Id="rId9" Type="http://schemas.openxmlformats.org/officeDocument/2006/relationships/hyperlink" Target="https://www.google.com/drive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azure/connectors/connectors-create-api-informix" TargetMode="External"/><Relationship Id="rId13" Type="http://schemas.openxmlformats.org/officeDocument/2006/relationships/hyperlink" Target="https://docs.microsoft.com/azure/connectors/connectors-create-api-sharepointonline" TargetMode="External"/><Relationship Id="rId3" Type="http://schemas.openxmlformats.org/officeDocument/2006/relationships/hyperlink" Target="https://docs.microsoft.com/azure/connectors/connectors-create-api-db2" TargetMode="External"/><Relationship Id="rId7" Type="http://schemas.openxmlformats.org/officeDocument/2006/relationships/hyperlink" Target="https://docs.microsoft.com/azure/connectors/connectors-create-api-googledrive" TargetMode="External"/><Relationship Id="rId12" Type="http://schemas.openxmlformats.org/officeDocument/2006/relationships/hyperlink" Target="https://docs.microsoft.com/azure/connectors/connectors-create-api-salesfor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sdn.microsoft.com/library/gg481835.aspx" TargetMode="External"/><Relationship Id="rId11" Type="http://schemas.openxmlformats.org/officeDocument/2006/relationships/hyperlink" Target="https://docs.microsoft.com/common-data-service/entity-reference/introduction" TargetMode="External"/><Relationship Id="rId5" Type="http://schemas.openxmlformats.org/officeDocument/2006/relationships/hyperlink" Target="https://docs.microsoft.com/azure/connectors/connectors-create-api-crmonline" TargetMode="External"/><Relationship Id="rId15" Type="http://schemas.openxmlformats.org/officeDocument/2006/relationships/hyperlink" Target="http://www.teradata.com/products-and-services/azure/products/" TargetMode="External"/><Relationship Id="rId10" Type="http://schemas.openxmlformats.org/officeDocument/2006/relationships/hyperlink" Target="https://docs.microsoft.com/azure/connectors/connectors-create-api-oracledatabase" TargetMode="External"/><Relationship Id="rId4" Type="http://schemas.openxmlformats.org/officeDocument/2006/relationships/hyperlink" Target="https://ax.help.dynamics.com/wiki/install-and-configure-dynamics-365-for-operations-warehousing/" TargetMode="External"/><Relationship Id="rId9" Type="http://schemas.openxmlformats.org/officeDocument/2006/relationships/hyperlink" Target="https://docs.microsoft.com/azure/store-php-create-mysql-database" TargetMode="External"/><Relationship Id="rId14" Type="http://schemas.openxmlformats.org/officeDocument/2006/relationships/hyperlink" Target="https://docs.microsoft.com/azure/connectors/connectors-create-api-sqlazur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functionlibrary.azurewebsites.ne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ocker.com/r/microsoft/azure-functions-runtime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966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  <a:latin typeface="Stencil" panose="040409050D0802020404" pitchFamily="82" charset="0"/>
                <a:cs typeface="Segoe UI Light" panose="020B0502040204020203" pitchFamily="34" charset="0"/>
              </a:rPr>
              <a:t>Verona</a:t>
            </a:r>
          </a:p>
        </p:txBody>
      </p:sp>
      <p:pic>
        <p:nvPicPr>
          <p:cNvPr id="1026" name="Picture 2" descr="https://global.azurebootcamp.net/wp-content/uploads/2014/11/logo-2018-762x677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0" y="382545"/>
            <a:ext cx="5677460" cy="50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9268"/>
      </p:ext>
    </p:extLst>
  </p:cSld>
  <p:clrMapOvr>
    <a:masterClrMapping/>
  </p:clrMapOvr>
  <p:transition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7A14-BFAE-4FAE-A91B-C296B91C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contesto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F392-E1D3-4BA3-972A-11EF03EE0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3F940-D1EC-43DB-85D0-1EEB2BBA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2" y="1616357"/>
            <a:ext cx="10199674" cy="51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8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7A14-BFAE-4FAE-A91B-C296B91C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contesto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F392-E1D3-4BA3-972A-11EF03EE0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A82FA-C56B-435C-AF04-B382C9933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0"/>
          <a:stretch/>
        </p:blipFill>
        <p:spPr>
          <a:xfrm>
            <a:off x="526941" y="1515419"/>
            <a:ext cx="9583616" cy="5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3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7A14-BFAE-4FAE-A91B-C296B91C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contesto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F392-E1D3-4BA3-972A-11EF03EE0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831F1-04AE-4933-9213-EDFFC809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06" y="1323386"/>
            <a:ext cx="7580187" cy="54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0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7A14-BFAE-4FAE-A91B-C296B91C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microservizi</a:t>
            </a:r>
            <a:r>
              <a:rPr lang="en-US" dirty="0"/>
              <a:t> a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F392-E1D3-4BA3-972A-11EF03EE0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41786-9764-4D73-9167-775696A7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19" y="1569027"/>
            <a:ext cx="8814115" cy="51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7A14-BFAE-4FAE-A91B-C296B91C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Linguaggi</a:t>
            </a:r>
            <a:r>
              <a:rPr lang="en-US" dirty="0"/>
              <a:t> </a:t>
            </a:r>
            <a:r>
              <a:rPr lang="en-US" dirty="0" err="1"/>
              <a:t>supportati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F392-E1D3-4BA3-972A-11EF03EE0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664FF-16E7-46C1-9DB3-F955481B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62" y="1283678"/>
            <a:ext cx="8568428" cy="55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7A14-BFAE-4FAE-A91B-C296B91C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Scenari</a:t>
            </a:r>
            <a:r>
              <a:rPr lang="en-US" dirty="0"/>
              <a:t> di </a:t>
            </a:r>
            <a:r>
              <a:rPr lang="en-US" dirty="0" err="1"/>
              <a:t>utilizzo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F392-E1D3-4BA3-972A-11EF03EE0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B47BF-F62A-49CA-964C-C1DBFFFE07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0" indent="-346075">
              <a:buFont typeface="Arial" panose="020B0604020202020204" pitchFamily="34" charset="0"/>
              <a:buChar char="•"/>
            </a:pPr>
            <a:r>
              <a:rPr lang="en-US" sz="3200" dirty="0"/>
              <a:t>Timer-based processing</a:t>
            </a:r>
          </a:p>
          <a:p>
            <a:pPr marL="685800" indent="-346075">
              <a:buFont typeface="Arial" panose="020B0604020202020204" pitchFamily="34" charset="0"/>
              <a:buChar char="•"/>
            </a:pPr>
            <a:r>
              <a:rPr lang="en-US" sz="3200" dirty="0"/>
              <a:t>Azure service event processing</a:t>
            </a:r>
          </a:p>
          <a:p>
            <a:pPr marL="685800" indent="-346075">
              <a:buFont typeface="Arial" panose="020B0604020202020204" pitchFamily="34" charset="0"/>
              <a:buChar char="•"/>
            </a:pPr>
            <a:r>
              <a:rPr lang="en-US" sz="3200" dirty="0"/>
              <a:t>SaaS event processing </a:t>
            </a:r>
          </a:p>
          <a:p>
            <a:pPr marL="685800" indent="-346075">
              <a:buFont typeface="Arial" panose="020B0604020202020204" pitchFamily="34" charset="0"/>
              <a:buChar char="•"/>
            </a:pPr>
            <a:r>
              <a:rPr lang="en-US" sz="3200" dirty="0"/>
              <a:t>Serverless web application </a:t>
            </a:r>
            <a:br>
              <a:rPr lang="en-US" sz="3200" dirty="0"/>
            </a:br>
            <a:r>
              <a:rPr lang="en-US" sz="3200" dirty="0"/>
              <a:t>architectures</a:t>
            </a:r>
          </a:p>
          <a:p>
            <a:pPr marL="685800" indent="-346075">
              <a:buFont typeface="Arial" panose="020B0604020202020204" pitchFamily="34" charset="0"/>
              <a:buChar char="•"/>
            </a:pPr>
            <a:r>
              <a:rPr lang="en-US" sz="3200" dirty="0"/>
              <a:t>Serverless mobile backends</a:t>
            </a:r>
          </a:p>
          <a:p>
            <a:pPr marL="685800" indent="-346075">
              <a:buFont typeface="Arial" panose="020B0604020202020204" pitchFamily="34" charset="0"/>
              <a:buChar char="•"/>
            </a:pPr>
            <a:r>
              <a:rPr lang="en-US" sz="3200" dirty="0"/>
              <a:t>Real-time stream processing</a:t>
            </a:r>
          </a:p>
          <a:p>
            <a:pPr marL="685800" indent="-346075">
              <a:buFont typeface="Arial" panose="020B0604020202020204" pitchFamily="34" charset="0"/>
              <a:buChar char="•"/>
            </a:pPr>
            <a:r>
              <a:rPr lang="en-US" sz="3200" dirty="0"/>
              <a:t>Real-time bot messaging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0C42D9-A29A-42E9-B66D-AF15ADDD12BA}"/>
              </a:ext>
            </a:extLst>
          </p:cNvPr>
          <p:cNvGrpSpPr/>
          <p:nvPr/>
        </p:nvGrpSpPr>
        <p:grpSpPr>
          <a:xfrm>
            <a:off x="7755418" y="1690688"/>
            <a:ext cx="2920079" cy="4100878"/>
            <a:chOff x="7483600" y="1380375"/>
            <a:chExt cx="2920079" cy="41008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816493-6D59-4FE3-A74F-08E116C12EAA}"/>
                </a:ext>
              </a:extLst>
            </p:cNvPr>
            <p:cNvSpPr/>
            <p:nvPr/>
          </p:nvSpPr>
          <p:spPr>
            <a:xfrm>
              <a:off x="8070436" y="1380375"/>
              <a:ext cx="1746409" cy="957532"/>
            </a:xfrm>
            <a:prstGeom prst="rect">
              <a:avLst/>
            </a:prstGeom>
            <a:solidFill>
              <a:srgbClr val="0882D5"/>
            </a:solidFill>
            <a:ln w="6350">
              <a:solidFill>
                <a:srgbClr val="595959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Your App or Service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C3060D-865B-4023-9839-A370F12B2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2373" y="2589877"/>
              <a:ext cx="1222534" cy="122253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2CB5ED-CD80-4EFB-9CCC-6B590E633690}"/>
                </a:ext>
              </a:extLst>
            </p:cNvPr>
            <p:cNvGrpSpPr/>
            <p:nvPr/>
          </p:nvGrpSpPr>
          <p:grpSpPr>
            <a:xfrm>
              <a:off x="7483600" y="4056467"/>
              <a:ext cx="2920079" cy="1424786"/>
              <a:chOff x="7483600" y="4037417"/>
              <a:chExt cx="2920079" cy="142478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E69CBCF-C2A1-4128-B544-5298AF39AB4F}"/>
                  </a:ext>
                </a:extLst>
              </p:cNvPr>
              <p:cNvSpPr/>
              <p:nvPr/>
            </p:nvSpPr>
            <p:spPr>
              <a:xfrm>
                <a:off x="7483600" y="4037417"/>
                <a:ext cx="976312" cy="708615"/>
              </a:xfrm>
              <a:prstGeom prst="rect">
                <a:avLst/>
              </a:prstGeom>
              <a:solidFill>
                <a:srgbClr val="0882D5"/>
              </a:solidFill>
              <a:ln w="6350">
                <a:solidFill>
                  <a:srgbClr val="59595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Office 365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D98340-75DB-43D1-8C57-7F009239A819}"/>
                  </a:ext>
                </a:extLst>
              </p:cNvPr>
              <p:cNvSpPr/>
              <p:nvPr/>
            </p:nvSpPr>
            <p:spPr>
              <a:xfrm>
                <a:off x="8459912" y="4037417"/>
                <a:ext cx="976312" cy="708615"/>
              </a:xfrm>
              <a:prstGeom prst="rect">
                <a:avLst/>
              </a:prstGeom>
              <a:solidFill>
                <a:srgbClr val="0882D5"/>
              </a:solidFill>
              <a:ln w="6350">
                <a:solidFill>
                  <a:srgbClr val="59595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Office Graph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3BB526-F438-4846-8D51-6CDD9CB9A16F}"/>
                  </a:ext>
                </a:extLst>
              </p:cNvPr>
              <p:cNvSpPr/>
              <p:nvPr/>
            </p:nvSpPr>
            <p:spPr>
              <a:xfrm>
                <a:off x="9427367" y="4037417"/>
                <a:ext cx="976312" cy="708615"/>
              </a:xfrm>
              <a:prstGeom prst="rect">
                <a:avLst/>
              </a:prstGeom>
              <a:solidFill>
                <a:srgbClr val="0882D5"/>
              </a:solidFill>
              <a:ln w="6350">
                <a:solidFill>
                  <a:srgbClr val="59595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Azure Storage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2096D62-E5B6-40BE-A763-483E73674EF8}"/>
                  </a:ext>
                </a:extLst>
              </p:cNvPr>
              <p:cNvSpPr/>
              <p:nvPr/>
            </p:nvSpPr>
            <p:spPr>
              <a:xfrm>
                <a:off x="9426699" y="4753588"/>
                <a:ext cx="976312" cy="708615"/>
              </a:xfrm>
              <a:prstGeom prst="rect">
                <a:avLst/>
              </a:prstGeom>
              <a:solidFill>
                <a:srgbClr val="0882D5"/>
              </a:solidFill>
              <a:ln w="6350">
                <a:solidFill>
                  <a:srgbClr val="59595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Other Functions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1AB4200-B76C-4A1B-9608-EEFCC93E8B94}"/>
                  </a:ext>
                </a:extLst>
              </p:cNvPr>
              <p:cNvSpPr/>
              <p:nvPr/>
            </p:nvSpPr>
            <p:spPr>
              <a:xfrm>
                <a:off x="7492457" y="4746032"/>
                <a:ext cx="976312" cy="708615"/>
              </a:xfrm>
              <a:prstGeom prst="rect">
                <a:avLst/>
              </a:prstGeom>
              <a:solidFill>
                <a:srgbClr val="0882D5"/>
              </a:solidFill>
              <a:ln w="6350">
                <a:solidFill>
                  <a:srgbClr val="59595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Legacy Systems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063B6D-6EA2-4AE3-9480-90C683A6EAE2}"/>
                  </a:ext>
                </a:extLst>
              </p:cNvPr>
              <p:cNvSpPr/>
              <p:nvPr/>
            </p:nvSpPr>
            <p:spPr>
              <a:xfrm>
                <a:off x="8451055" y="4746032"/>
                <a:ext cx="976312" cy="708615"/>
              </a:xfrm>
              <a:prstGeom prst="rect">
                <a:avLst/>
              </a:prstGeom>
              <a:solidFill>
                <a:srgbClr val="0882D5"/>
              </a:solidFill>
              <a:ln w="6350">
                <a:solidFill>
                  <a:srgbClr val="59595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Web Services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59CEFF-F10A-4175-8950-5F854C3F56A7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8943640" y="2337907"/>
              <a:ext cx="1" cy="251970"/>
            </a:xfrm>
            <a:prstGeom prst="straightConnector1">
              <a:avLst/>
            </a:prstGeom>
            <a:ln w="6350" cmpd="sng">
              <a:solidFill>
                <a:srgbClr val="595959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E7E69D-990D-41E8-8713-C306DED7FA88}"/>
                </a:ext>
              </a:extLst>
            </p:cNvPr>
            <p:cNvCxnSpPr>
              <a:stCxn id="7" idx="2"/>
              <a:endCxn id="12" idx="0"/>
            </p:cNvCxnSpPr>
            <p:nvPr/>
          </p:nvCxnSpPr>
          <p:spPr>
            <a:xfrm>
              <a:off x="8943640" y="3812411"/>
              <a:ext cx="4428" cy="244056"/>
            </a:xfrm>
            <a:prstGeom prst="straightConnector1">
              <a:avLst/>
            </a:prstGeom>
            <a:ln w="6350" cmpd="sng">
              <a:solidFill>
                <a:srgbClr val="595959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88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Function Apps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37251-5AFA-4F53-9C2F-6ED5EAA2C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7388" indent="-342900"/>
            <a:r>
              <a:rPr lang="en-US" sz="3200" dirty="0"/>
              <a:t>Run at explicitly specified intervals, like every day at 2:00 am using </a:t>
            </a:r>
            <a:r>
              <a:rPr lang="en-US" sz="3200" b="1" dirty="0"/>
              <a:t>CRON</a:t>
            </a:r>
            <a:r>
              <a:rPr lang="en-US" sz="3200" dirty="0"/>
              <a:t> expressions, like “0 */5 * * * *“ (every 5 minutes)</a:t>
            </a:r>
          </a:p>
          <a:p>
            <a:pPr marL="687388" indent="-342900"/>
            <a:r>
              <a:rPr lang="en-US" sz="3200" dirty="0"/>
              <a:t>Can send information to other systems, but typically don’t “return” information, only write to logs</a:t>
            </a:r>
          </a:p>
          <a:p>
            <a:pPr marL="687388" indent="-342900"/>
            <a:r>
              <a:rPr lang="en-US" sz="3200" dirty="0"/>
              <a:t>Great for redundant cleanup and data management</a:t>
            </a:r>
          </a:p>
          <a:p>
            <a:pPr marL="687388" indent="-342900"/>
            <a:r>
              <a:rPr lang="en-US" sz="3200" dirty="0"/>
              <a:t>Great for checking state of services</a:t>
            </a:r>
          </a:p>
          <a:p>
            <a:pPr marL="687388" indent="-342900"/>
            <a:r>
              <a:rPr lang="en-US" sz="3200" dirty="0"/>
              <a:t>Can be combined with other functions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9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Webhook &amp; API Function Apps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31FDA-00FF-4ED7-B3FB-34DF5CFF0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US" sz="3500" b="1" dirty="0"/>
              <a:t>Triggered</a:t>
            </a:r>
            <a:r>
              <a:rPr lang="en-US" sz="3500" dirty="0"/>
              <a:t> by </a:t>
            </a:r>
            <a:r>
              <a:rPr lang="en-US" sz="3500" b="1" dirty="0"/>
              <a:t>events</a:t>
            </a:r>
            <a:r>
              <a:rPr lang="en-US" sz="3500" dirty="0"/>
              <a:t> in other services, like </a:t>
            </a:r>
            <a:r>
              <a:rPr lang="en-US" sz="2600" i="1" dirty="0"/>
              <a:t>GitHub, Team Foundation Services, Office 365, OneDrive, Microsoft PowerApps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endParaRPr lang="en-US" sz="2600" i="1" dirty="0"/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US" sz="3500" dirty="0"/>
              <a:t>Takes in a request and sends back a response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US" sz="3500" dirty="0"/>
              <a:t>Often mimic </a:t>
            </a:r>
            <a:r>
              <a:rPr lang="en-US" sz="3500" b="1" dirty="0"/>
              <a:t>Web API </a:t>
            </a:r>
            <a:r>
              <a:rPr lang="en-US" sz="3500" dirty="0"/>
              <a:t>and legacy web services flows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endParaRPr lang="en-US" sz="3500" dirty="0"/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US" sz="3500" dirty="0"/>
              <a:t>Typically need </a:t>
            </a:r>
            <a:r>
              <a:rPr lang="en-US" sz="3500" b="1" dirty="0"/>
              <a:t>CORS</a:t>
            </a:r>
            <a:r>
              <a:rPr lang="en-US" sz="3500" dirty="0"/>
              <a:t> settings managed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endParaRPr lang="en-US" sz="3500" dirty="0"/>
          </a:p>
          <a:p>
            <a:pPr marL="914400">
              <a:lnSpc>
                <a:spcPct val="100000"/>
              </a:lnSpc>
              <a:spcBef>
                <a:spcPts val="0"/>
              </a:spcBef>
            </a:pPr>
            <a:r>
              <a:rPr lang="en-US" sz="3500" dirty="0"/>
              <a:t>Great for building </a:t>
            </a:r>
            <a:r>
              <a:rPr lang="en-US" sz="3500" b="1" dirty="0"/>
              <a:t>Logic Apps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2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837F-6684-476B-A9CE-71181E10DD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8412" y="3785821"/>
            <a:ext cx="9655175" cy="2154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581BFA-5385-479F-AFA4-EC7E98A20D6D}"/>
              </a:ext>
            </a:extLst>
          </p:cNvPr>
          <p:cNvSpPr txBox="1">
            <a:spLocks/>
          </p:cNvSpPr>
          <p:nvPr/>
        </p:nvSpPr>
        <p:spPr>
          <a:xfrm>
            <a:off x="1429605" y="5371735"/>
            <a:ext cx="9655175" cy="923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Creazione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functions, template </a:t>
            </a:r>
            <a:r>
              <a:rPr lang="en-US" dirty="0" err="1">
                <a:solidFill>
                  <a:schemeClr val="bg1"/>
                </a:solidFill>
              </a:rPr>
              <a:t>disponibili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Progetti</a:t>
            </a:r>
            <a:r>
              <a:rPr lang="en-US" dirty="0">
                <a:solidFill>
                  <a:schemeClr val="bg1"/>
                </a:solidFill>
              </a:rPr>
              <a:t> attribute e settings</a:t>
            </a:r>
          </a:p>
        </p:txBody>
      </p:sp>
    </p:spTree>
    <p:extLst>
      <p:ext uri="{BB962C8B-B14F-4D97-AF65-F5344CB8AC3E}">
        <p14:creationId xmlns:p14="http://schemas.microsoft.com/office/powerpoint/2010/main" val="7576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</a:t>
            </a:r>
            <a:r>
              <a:rPr lang="en-US" dirty="0" err="1"/>
              <a:t>supportati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0D710-DE84-4241-9B2D-836C15DA6C67}"/>
              </a:ext>
            </a:extLst>
          </p:cNvPr>
          <p:cNvSpPr/>
          <p:nvPr/>
        </p:nvSpPr>
        <p:spPr>
          <a:xfrm>
            <a:off x="234748" y="6246200"/>
            <a:ext cx="1113370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https://docs.microsoft.com/it-it/azure/azure-functions/functions-triggers-bindings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0DBD07-3500-45AA-9160-85F02B231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66383"/>
              </p:ext>
            </p:extLst>
          </p:nvPr>
        </p:nvGraphicFramePr>
        <p:xfrm>
          <a:off x="359887" y="1408255"/>
          <a:ext cx="5196851" cy="4578826"/>
        </p:xfrm>
        <a:graphic>
          <a:graphicData uri="http://schemas.openxmlformats.org/drawingml/2006/table">
            <a:tbl>
              <a:tblPr/>
              <a:tblGrid>
                <a:gridCol w="2225052">
                  <a:extLst>
                    <a:ext uri="{9D8B030D-6E8A-4147-A177-3AD203B41FA5}">
                      <a16:colId xmlns:a16="http://schemas.microsoft.com/office/drawing/2014/main" val="535289341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val="3801874953"/>
                    </a:ext>
                  </a:extLst>
                </a:gridCol>
                <a:gridCol w="501162">
                  <a:extLst>
                    <a:ext uri="{9D8B030D-6E8A-4147-A177-3AD203B41FA5}">
                      <a16:colId xmlns:a16="http://schemas.microsoft.com/office/drawing/2014/main" val="509442428"/>
                    </a:ext>
                  </a:extLst>
                </a:gridCol>
                <a:gridCol w="694592">
                  <a:extLst>
                    <a:ext uri="{9D8B030D-6E8A-4147-A177-3AD203B41FA5}">
                      <a16:colId xmlns:a16="http://schemas.microsoft.com/office/drawing/2014/main" val="122861970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3779281532"/>
                    </a:ext>
                  </a:extLst>
                </a:gridCol>
                <a:gridCol w="597876">
                  <a:extLst>
                    <a:ext uri="{9D8B030D-6E8A-4147-A177-3AD203B41FA5}">
                      <a16:colId xmlns:a16="http://schemas.microsoft.com/office/drawing/2014/main" val="975536281"/>
                    </a:ext>
                  </a:extLst>
                </a:gridCol>
              </a:tblGrid>
              <a:tr h="22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dirty="0">
                          <a:effectLst/>
                          <a:latin typeface="segoe-ui_semibold"/>
                        </a:rPr>
                        <a:t>type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1.x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2.x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dirty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8014"/>
                  </a:ext>
                </a:extLst>
              </a:tr>
              <a:tr h="245683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3"/>
                        </a:rPr>
                        <a:t>Archiviazione BLOB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  <a:r>
                        <a:rPr lang="en-US" sz="900" baseline="30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59171"/>
                  </a:ext>
                </a:extLst>
              </a:tr>
              <a:tr h="21002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4"/>
                        </a:rPr>
                        <a:t>Cosmos DB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24019"/>
                  </a:ext>
                </a:extLst>
              </a:tr>
              <a:tr h="232148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 err="1">
                          <a:solidFill>
                            <a:srgbClr val="0078D7"/>
                          </a:solidFill>
                          <a:effectLst/>
                          <a:hlinkClick r:id="rId5"/>
                        </a:rPr>
                        <a:t>Griglia</a:t>
                      </a:r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5"/>
                        </a:rPr>
                        <a:t> di </a:t>
                      </a:r>
                      <a:r>
                        <a:rPr lang="en-US" sz="1400" u="none" strike="noStrike" dirty="0" err="1">
                          <a:solidFill>
                            <a:srgbClr val="0078D7"/>
                          </a:solidFill>
                          <a:effectLst/>
                          <a:hlinkClick r:id="rId5"/>
                        </a:rPr>
                        <a:t>eventi</a:t>
                      </a:r>
                      <a:endParaRPr lang="en-US" sz="14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96262"/>
                  </a:ext>
                </a:extLst>
              </a:tr>
              <a:tr h="234372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6"/>
                        </a:rPr>
                        <a:t>Hub eventi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022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7"/>
                        </a:rPr>
                        <a:t>File esterno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13912"/>
                  </a:ext>
                </a:extLst>
              </a:tr>
              <a:tr h="24576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8"/>
                        </a:rPr>
                        <a:t>Tabella esterna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00074"/>
                  </a:ext>
                </a:extLst>
              </a:tr>
              <a:tr h="227825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HTTP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  <a:r>
                        <a:rPr lang="en-US" sz="900" baseline="30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02522"/>
                  </a:ext>
                </a:extLst>
              </a:tr>
              <a:tr h="228318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0"/>
                        </a:rPr>
                        <a:t>App per dispositivi mobili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95842"/>
                  </a:ext>
                </a:extLst>
              </a:tr>
              <a:tr h="219807">
                <a:tc>
                  <a:txBody>
                    <a:bodyPr/>
                    <a:lstStyle/>
                    <a:p>
                      <a:pPr fontAlgn="t"/>
                      <a:r>
                        <a:rPr lang="it-IT" sz="1400" u="none" strike="noStrike">
                          <a:solidFill>
                            <a:srgbClr val="0078D7"/>
                          </a:solidFill>
                          <a:effectLst/>
                          <a:hlinkClick r:id="rId11"/>
                        </a:rPr>
                        <a:t>Hub di notifica di Azure</a:t>
                      </a:r>
                      <a:endParaRPr lang="it-IT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69305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 err="1">
                          <a:solidFill>
                            <a:srgbClr val="0078D7"/>
                          </a:solidFill>
                          <a:effectLst/>
                          <a:hlinkClick r:id="rId12"/>
                        </a:rPr>
                        <a:t>Archiviazione</a:t>
                      </a:r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12"/>
                        </a:rPr>
                        <a:t> code</a:t>
                      </a:r>
                      <a:endParaRPr lang="en-US" sz="14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  <a:r>
                        <a:rPr lang="en-US" sz="900" baseline="30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45703"/>
                  </a:ext>
                </a:extLst>
              </a:tr>
              <a:tr h="202223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3"/>
                        </a:rPr>
                        <a:t>Bus di servizio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4091"/>
                  </a:ext>
                </a:extLst>
              </a:tr>
              <a:tr h="211543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4"/>
                        </a:rPr>
                        <a:t>Archiviazione tabelle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  <a:r>
                        <a:rPr lang="en-US" sz="900" baseline="30000">
                          <a:effectLst/>
                        </a:rPr>
                        <a:t>1</a:t>
                      </a:r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926686"/>
                  </a:ext>
                </a:extLst>
              </a:tr>
              <a:tr h="227825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5"/>
                        </a:rPr>
                        <a:t>Timer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81614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Webhook</a:t>
                      </a:r>
                      <a:endParaRPr lang="en-US" sz="14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544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B1501C-936A-4349-91F5-03EC391F3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36653"/>
              </p:ext>
            </p:extLst>
          </p:nvPr>
        </p:nvGraphicFramePr>
        <p:xfrm>
          <a:off x="6468210" y="1754067"/>
          <a:ext cx="5196851" cy="2905211"/>
        </p:xfrm>
        <a:graphic>
          <a:graphicData uri="http://schemas.openxmlformats.org/drawingml/2006/table">
            <a:tbl>
              <a:tblPr/>
              <a:tblGrid>
                <a:gridCol w="2225052">
                  <a:extLst>
                    <a:ext uri="{9D8B030D-6E8A-4147-A177-3AD203B41FA5}">
                      <a16:colId xmlns:a16="http://schemas.microsoft.com/office/drawing/2014/main" val="2372627117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val="116113657"/>
                    </a:ext>
                  </a:extLst>
                </a:gridCol>
                <a:gridCol w="501162">
                  <a:extLst>
                    <a:ext uri="{9D8B030D-6E8A-4147-A177-3AD203B41FA5}">
                      <a16:colId xmlns:a16="http://schemas.microsoft.com/office/drawing/2014/main" val="1693207353"/>
                    </a:ext>
                  </a:extLst>
                </a:gridCol>
                <a:gridCol w="694592">
                  <a:extLst>
                    <a:ext uri="{9D8B030D-6E8A-4147-A177-3AD203B41FA5}">
                      <a16:colId xmlns:a16="http://schemas.microsoft.com/office/drawing/2014/main" val="3500284150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899060247"/>
                    </a:ext>
                  </a:extLst>
                </a:gridCol>
                <a:gridCol w="597876">
                  <a:extLst>
                    <a:ext uri="{9D8B030D-6E8A-4147-A177-3AD203B41FA5}">
                      <a16:colId xmlns:a16="http://schemas.microsoft.com/office/drawing/2014/main" val="4005475954"/>
                    </a:ext>
                  </a:extLst>
                </a:gridCol>
              </a:tblGrid>
              <a:tr h="317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dirty="0">
                          <a:effectLst/>
                          <a:latin typeface="segoe-ui_semibold"/>
                        </a:rPr>
                        <a:t>type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1.x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2.x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dirty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31824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pPr fontAlgn="t"/>
                      <a:r>
                        <a:rPr lang="it-IT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Microsoft Graph</a:t>
                      </a:r>
                      <a:br>
                        <a:rPr lang="it-IT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</a:br>
                      <a:r>
                        <a:rPr lang="it-IT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Tabelle di Excel</a:t>
                      </a:r>
                      <a:endParaRPr lang="it-IT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46405"/>
                  </a:ext>
                </a:extLst>
              </a:tr>
              <a:tr h="303512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Microsoft Graph</a:t>
                      </a:r>
                      <a:b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</a:br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File di OneDrive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38718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Microsoft Graph</a:t>
                      </a:r>
                      <a:b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</a:br>
                      <a:r>
                        <a:rPr lang="en-US" sz="1400" u="none" strike="noStrike" dirty="0" err="1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Indirizzo</a:t>
                      </a:r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 e-mail Outlook</a:t>
                      </a:r>
                      <a:endParaRPr lang="en-US" sz="14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33116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Microsoft Graph</a:t>
                      </a:r>
                      <a:b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</a:br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Eventi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57981"/>
                  </a:ext>
                </a:extLst>
              </a:tr>
              <a:tr h="364950">
                <a:tc>
                  <a:txBody>
                    <a:bodyPr/>
                    <a:lstStyle/>
                    <a:p>
                      <a:pPr fontAlgn="t"/>
                      <a:r>
                        <a:rPr lang="it-IT" sz="1400" u="none" strike="noStrike" dirty="0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Microsoft </a:t>
                      </a:r>
                      <a:r>
                        <a:rPr lang="it-IT" sz="1400" u="none" strike="noStrike" dirty="0" err="1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Graph</a:t>
                      </a:r>
                      <a:br>
                        <a:rPr lang="it-IT" sz="1400" u="none" strike="noStrike" dirty="0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</a:br>
                      <a:r>
                        <a:rPr lang="it-IT" sz="1400" u="none" strike="noStrike" dirty="0">
                          <a:solidFill>
                            <a:srgbClr val="0078D7"/>
                          </a:solidFill>
                          <a:effectLst/>
                          <a:hlinkClick r:id="rId16"/>
                        </a:rPr>
                        <a:t>Token di autenticazione</a:t>
                      </a:r>
                      <a:endParaRPr lang="it-IT" sz="14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30943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2EEC1F0-6F41-4DC6-85F6-8BBB58DB6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14931"/>
              </p:ext>
            </p:extLst>
          </p:nvPr>
        </p:nvGraphicFramePr>
        <p:xfrm>
          <a:off x="6468210" y="4951778"/>
          <a:ext cx="5196851" cy="938374"/>
        </p:xfrm>
        <a:graphic>
          <a:graphicData uri="http://schemas.openxmlformats.org/drawingml/2006/table">
            <a:tbl>
              <a:tblPr/>
              <a:tblGrid>
                <a:gridCol w="2225052">
                  <a:extLst>
                    <a:ext uri="{9D8B030D-6E8A-4147-A177-3AD203B41FA5}">
                      <a16:colId xmlns:a16="http://schemas.microsoft.com/office/drawing/2014/main" val="2372627117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val="116113657"/>
                    </a:ext>
                  </a:extLst>
                </a:gridCol>
                <a:gridCol w="501162">
                  <a:extLst>
                    <a:ext uri="{9D8B030D-6E8A-4147-A177-3AD203B41FA5}">
                      <a16:colId xmlns:a16="http://schemas.microsoft.com/office/drawing/2014/main" val="1693207353"/>
                    </a:ext>
                  </a:extLst>
                </a:gridCol>
                <a:gridCol w="694592">
                  <a:extLst>
                    <a:ext uri="{9D8B030D-6E8A-4147-A177-3AD203B41FA5}">
                      <a16:colId xmlns:a16="http://schemas.microsoft.com/office/drawing/2014/main" val="3500284150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899060247"/>
                    </a:ext>
                  </a:extLst>
                </a:gridCol>
                <a:gridCol w="597876">
                  <a:extLst>
                    <a:ext uri="{9D8B030D-6E8A-4147-A177-3AD203B41FA5}">
                      <a16:colId xmlns:a16="http://schemas.microsoft.com/office/drawing/2014/main" val="4005475954"/>
                    </a:ext>
                  </a:extLst>
                </a:gridCol>
              </a:tblGrid>
              <a:tr h="317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dirty="0">
                          <a:effectLst/>
                          <a:latin typeface="segoe-ui_semibold"/>
                        </a:rPr>
                        <a:t>type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1.x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2.x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dirty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60607" marR="60607" marT="45456" marB="4545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31824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78D7"/>
                          </a:solidFill>
                          <a:effectLst/>
                          <a:hlinkClick r:id="rId17"/>
                        </a:rPr>
                        <a:t>SendGrid</a:t>
                      </a:r>
                      <a:endParaRPr lang="en-US" sz="1400" dirty="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46405"/>
                  </a:ext>
                </a:extLst>
              </a:tr>
              <a:tr h="303512"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078D7"/>
                          </a:solidFill>
                          <a:effectLst/>
                          <a:hlinkClick r:id="rId18"/>
                        </a:rPr>
                        <a:t>Twilio</a:t>
                      </a:r>
                      <a:endParaRPr lang="en-US" sz="14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</a:rPr>
                        <a:t>✔</a:t>
                      </a:r>
                    </a:p>
                  </a:txBody>
                  <a:tcPr marL="60607" marR="60607" marT="45456" marB="4545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3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44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32" y="5859845"/>
            <a:ext cx="3492408" cy="7162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8" y="2157114"/>
            <a:ext cx="3008314" cy="838230"/>
          </a:xfrm>
          <a:prstGeom prst="rect">
            <a:avLst/>
          </a:prstGeom>
        </p:spPr>
      </p:pic>
      <p:pic>
        <p:nvPicPr>
          <p:cNvPr id="22" name="Picture 21" descr="https://global.azurebootcamp.net/wp-content/uploads/2013/04/microsoft-dx-300x292.png">
            <a:extLst>
              <a:ext uri="{FF2B5EF4-FFF2-40B4-BE49-F238E27FC236}">
                <a16:creationId xmlns:a16="http://schemas.microsoft.com/office/drawing/2014/main" id="{2592A8B3-9CB7-41AA-B644-25AE0333A6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64" y="3257021"/>
            <a:ext cx="2152543" cy="181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90" y="2541012"/>
            <a:ext cx="3567540" cy="454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0" y="4829800"/>
            <a:ext cx="2459133" cy="644531"/>
          </a:xfrm>
          <a:prstGeom prst="rect">
            <a:avLst/>
          </a:prstGeom>
        </p:spPr>
      </p:pic>
      <p:pic>
        <p:nvPicPr>
          <p:cNvPr id="2050" name="Picture 2" descr="https://global.azurebootcamp.net/wp-content/uploads/2018/03/jetbrains-15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1" y="131968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lobal.azurebootcamp.net/wp-content/uploads/2013/02/cerebrata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87" y="4754255"/>
            <a:ext cx="30670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D2ADC14F-01D6-4DBC-BE28-CF53CF16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sponsor </a:t>
            </a:r>
            <a:r>
              <a:rPr lang="en-US" dirty="0" err="1"/>
              <a:t>Mondiali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35586"/>
      </p:ext>
    </p:extLst>
  </p:cSld>
  <p:clrMapOvr>
    <a:masterClrMapping/>
  </p:clrMapOvr>
  <p:transition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err="1"/>
              <a:t>esterno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605DA2-9378-40AA-8F3C-3F63FA27C8B8}"/>
              </a:ext>
            </a:extLst>
          </p:cNvPr>
          <p:cNvGraphicFramePr>
            <a:graphicFrameLocks noGrp="1"/>
          </p:cNvGraphicFramePr>
          <p:nvPr/>
        </p:nvGraphicFramePr>
        <p:xfrm>
          <a:off x="2938272" y="2035334"/>
          <a:ext cx="6315456" cy="3931920"/>
        </p:xfrm>
        <a:graphic>
          <a:graphicData uri="http://schemas.openxmlformats.org/drawingml/2006/table">
            <a:tbl>
              <a:tblPr/>
              <a:tblGrid>
                <a:gridCol w="1578864">
                  <a:extLst>
                    <a:ext uri="{9D8B030D-6E8A-4147-A177-3AD203B41FA5}">
                      <a16:colId xmlns:a16="http://schemas.microsoft.com/office/drawing/2014/main" val="2170119543"/>
                    </a:ext>
                  </a:extLst>
                </a:gridCol>
                <a:gridCol w="1578864">
                  <a:extLst>
                    <a:ext uri="{9D8B030D-6E8A-4147-A177-3AD203B41FA5}">
                      <a16:colId xmlns:a16="http://schemas.microsoft.com/office/drawing/2014/main" val="1596699141"/>
                    </a:ext>
                  </a:extLst>
                </a:gridCol>
                <a:gridCol w="1578864">
                  <a:extLst>
                    <a:ext uri="{9D8B030D-6E8A-4147-A177-3AD203B41FA5}">
                      <a16:colId xmlns:a16="http://schemas.microsoft.com/office/drawing/2014/main" val="2147350330"/>
                    </a:ext>
                  </a:extLst>
                </a:gridCol>
                <a:gridCol w="1578864">
                  <a:extLst>
                    <a:ext uri="{9D8B030D-6E8A-4147-A177-3AD203B41FA5}">
                      <a16:colId xmlns:a16="http://schemas.microsoft.com/office/drawing/2014/main" val="17693522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b="0">
                          <a:effectLst/>
                          <a:latin typeface="segoe-ui_semibold"/>
                        </a:rPr>
                        <a:t>Connettore</a:t>
                      </a:r>
                    </a:p>
                  </a:txBody>
                  <a:tcPr marL="121920" marR="121920" marT="91440" marB="91440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121920" marR="121920" marT="91440" marB="91440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121920" marR="121920" marT="91440" marB="91440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121920" marR="121920" marT="91440" marB="91440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05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8D7"/>
                          </a:solidFill>
                          <a:effectLst/>
                          <a:hlinkClick r:id="rId3"/>
                        </a:rPr>
                        <a:t>Box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323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8D7"/>
                          </a:solidFill>
                          <a:effectLst/>
                          <a:hlinkClick r:id="rId4"/>
                        </a:rPr>
                        <a:t>Dropbox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13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8D7"/>
                          </a:solidFill>
                          <a:effectLst/>
                          <a:hlinkClick r:id="rId5"/>
                        </a:rPr>
                        <a:t>FTP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81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8D7"/>
                          </a:solidFill>
                          <a:effectLst/>
                          <a:hlinkClick r:id="rId6"/>
                        </a:rPr>
                        <a:t>OneDrive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09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8D7"/>
                          </a:solidFill>
                          <a:effectLst/>
                          <a:hlinkClick r:id="rId7"/>
                        </a:rPr>
                        <a:t>OneDrive for Business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4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8D7"/>
                          </a:solidFill>
                          <a:effectLst/>
                          <a:hlinkClick r:id="rId8"/>
                        </a:rPr>
                        <a:t>SFTP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47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Google Drive</a:t>
                      </a:r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x</a:t>
                      </a:r>
                    </a:p>
                  </a:txBody>
                  <a:tcPr marL="121920" marR="121920" marT="91440" marB="9144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8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32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Tabella</a:t>
            </a:r>
            <a:r>
              <a:rPr lang="en-US" dirty="0"/>
              <a:t> </a:t>
            </a:r>
            <a:r>
              <a:rPr lang="en-US" dirty="0" err="1"/>
              <a:t>esterna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Preview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B71DD1-B94F-42A2-BC3F-42203845E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82315"/>
              </p:ext>
            </p:extLst>
          </p:nvPr>
        </p:nvGraphicFramePr>
        <p:xfrm>
          <a:off x="211015" y="2158311"/>
          <a:ext cx="6251330" cy="3725610"/>
        </p:xfrm>
        <a:graphic>
          <a:graphicData uri="http://schemas.openxmlformats.org/drawingml/2006/table">
            <a:tbl>
              <a:tblPr/>
              <a:tblGrid>
                <a:gridCol w="3771901">
                  <a:extLst>
                    <a:ext uri="{9D8B030D-6E8A-4147-A177-3AD203B41FA5}">
                      <a16:colId xmlns:a16="http://schemas.microsoft.com/office/drawing/2014/main" val="1809128338"/>
                    </a:ext>
                  </a:extLst>
                </a:gridCol>
                <a:gridCol w="650631">
                  <a:extLst>
                    <a:ext uri="{9D8B030D-6E8A-4147-A177-3AD203B41FA5}">
                      <a16:colId xmlns:a16="http://schemas.microsoft.com/office/drawing/2014/main" val="1409653431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val="2035667443"/>
                    </a:ext>
                  </a:extLst>
                </a:gridCol>
                <a:gridCol w="905606">
                  <a:extLst>
                    <a:ext uri="{9D8B030D-6E8A-4147-A177-3AD203B41FA5}">
                      <a16:colId xmlns:a16="http://schemas.microsoft.com/office/drawing/2014/main" val="190934781"/>
                    </a:ext>
                  </a:extLst>
                </a:gridCol>
              </a:tblGrid>
              <a:tr h="211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>
                          <a:effectLst/>
                          <a:latin typeface="segoe-ui_semibold"/>
                        </a:rPr>
                        <a:t>Connettore</a:t>
                      </a: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dirty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17186"/>
                  </a:ext>
                </a:extLst>
              </a:tr>
              <a:tr h="2112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3"/>
                        </a:rPr>
                        <a:t>DB2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04549"/>
                  </a:ext>
                </a:extLst>
              </a:tr>
              <a:tr h="464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rgbClr val="0078D7"/>
                          </a:solidFill>
                          <a:effectLst/>
                          <a:hlinkClick r:id="rId4"/>
                        </a:rPr>
                        <a:t>Dynamics 365 for Operations</a:t>
                      </a:r>
                      <a:endParaRPr lang="en-US" sz="1600" dirty="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38796"/>
                  </a:ext>
                </a:extLst>
              </a:tr>
              <a:tr h="2112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5"/>
                        </a:rPr>
                        <a:t>Dynamics 365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80560"/>
                  </a:ext>
                </a:extLst>
              </a:tr>
              <a:tr h="337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6"/>
                        </a:rPr>
                        <a:t>Dynamics NAV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84729"/>
                  </a:ext>
                </a:extLst>
              </a:tr>
              <a:tr h="2112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rgbClr val="0078D7"/>
                          </a:solidFill>
                          <a:effectLst/>
                          <a:hlinkClick r:id="rId7"/>
                        </a:rPr>
                        <a:t>Fogli</a:t>
                      </a:r>
                      <a:r>
                        <a:rPr lang="en-US" sz="1600" u="none" strike="noStrike" dirty="0">
                          <a:solidFill>
                            <a:srgbClr val="0078D7"/>
                          </a:solidFill>
                          <a:effectLst/>
                          <a:hlinkClick r:id="rId7"/>
                        </a:rPr>
                        <a:t> Google</a:t>
                      </a:r>
                      <a:endParaRPr lang="en-US" sz="1600" dirty="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9513"/>
                  </a:ext>
                </a:extLst>
              </a:tr>
              <a:tr h="2112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8"/>
                        </a:rPr>
                        <a:t>Informix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13581"/>
                  </a:ext>
                </a:extLst>
              </a:tr>
              <a:tr h="337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5"/>
                        </a:rPr>
                        <a:t>Dynamics 365 for Financials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379181"/>
                  </a:ext>
                </a:extLst>
              </a:tr>
              <a:tr h="2112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9"/>
                        </a:rPr>
                        <a:t>MySQL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19434"/>
                  </a:ext>
                </a:extLst>
              </a:tr>
              <a:tr h="337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10"/>
                        </a:rPr>
                        <a:t>Oracle Database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70756"/>
                  </a:ext>
                </a:extLst>
              </a:tr>
              <a:tr h="337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11"/>
                        </a:rPr>
                        <a:t>Common Data Service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789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509B4A-0446-43C8-A86A-7A01ED86C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1545"/>
              </p:ext>
            </p:extLst>
          </p:nvPr>
        </p:nvGraphicFramePr>
        <p:xfrm>
          <a:off x="6778869" y="2158310"/>
          <a:ext cx="4978493" cy="2369726"/>
        </p:xfrm>
        <a:graphic>
          <a:graphicData uri="http://schemas.openxmlformats.org/drawingml/2006/table">
            <a:tbl>
              <a:tblPr/>
              <a:tblGrid>
                <a:gridCol w="2179437">
                  <a:extLst>
                    <a:ext uri="{9D8B030D-6E8A-4147-A177-3AD203B41FA5}">
                      <a16:colId xmlns:a16="http://schemas.microsoft.com/office/drawing/2014/main" val="3242400500"/>
                    </a:ext>
                  </a:extLst>
                </a:gridCol>
                <a:gridCol w="835450">
                  <a:extLst>
                    <a:ext uri="{9D8B030D-6E8A-4147-A177-3AD203B41FA5}">
                      <a16:colId xmlns:a16="http://schemas.microsoft.com/office/drawing/2014/main" val="510850323"/>
                    </a:ext>
                  </a:extLst>
                </a:gridCol>
                <a:gridCol w="908099">
                  <a:extLst>
                    <a:ext uri="{9D8B030D-6E8A-4147-A177-3AD203B41FA5}">
                      <a16:colId xmlns:a16="http://schemas.microsoft.com/office/drawing/2014/main" val="3967274063"/>
                    </a:ext>
                  </a:extLst>
                </a:gridCol>
                <a:gridCol w="1055507">
                  <a:extLst>
                    <a:ext uri="{9D8B030D-6E8A-4147-A177-3AD203B41FA5}">
                      <a16:colId xmlns:a16="http://schemas.microsoft.com/office/drawing/2014/main" val="4238319225"/>
                    </a:ext>
                  </a:extLst>
                </a:gridCol>
              </a:tblGrid>
              <a:tr h="28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dirty="0" err="1">
                          <a:effectLst/>
                          <a:latin typeface="segoe-ui_semibold"/>
                        </a:rPr>
                        <a:t>Connettore</a:t>
                      </a:r>
                      <a:endParaRPr lang="en-US" sz="1200" b="0" dirty="0">
                        <a:effectLst/>
                        <a:latin typeface="segoe-ui_semibold"/>
                      </a:endParaRP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>
                          <a:effectLst/>
                          <a:latin typeface="segoe-ui_semibold"/>
                        </a:rPr>
                        <a:t>Trigger</a:t>
                      </a: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>
                          <a:effectLst/>
                          <a:latin typeface="segoe-ui_semibold"/>
                        </a:rPr>
                        <a:t>Input</a:t>
                      </a: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dirty="0">
                          <a:effectLst/>
                          <a:latin typeface="segoe-ui_semibold"/>
                        </a:rPr>
                        <a:t>Output</a:t>
                      </a:r>
                    </a:p>
                  </a:txBody>
                  <a:tcPr marL="56328" marR="56328" marT="42246" marB="42246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89115"/>
                  </a:ext>
                </a:extLst>
              </a:tr>
              <a:tr h="347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rgbClr val="0078D7"/>
                          </a:solidFill>
                          <a:effectLst/>
                          <a:hlinkClick r:id="rId12"/>
                        </a:rPr>
                        <a:t>Salesforce</a:t>
                      </a:r>
                      <a:endParaRPr lang="en-US" sz="1600" dirty="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38948"/>
                  </a:ext>
                </a:extLst>
              </a:tr>
              <a:tr h="347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13"/>
                        </a:rPr>
                        <a:t>SharePoint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36374"/>
                  </a:ext>
                </a:extLst>
              </a:tr>
              <a:tr h="347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14"/>
                        </a:rPr>
                        <a:t>SQL Server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03552"/>
                  </a:ext>
                </a:extLst>
              </a:tr>
              <a:tr h="347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078D7"/>
                          </a:solidFill>
                          <a:effectLst/>
                          <a:hlinkClick r:id="rId15"/>
                        </a:rPr>
                        <a:t>Teradata</a:t>
                      </a:r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44990"/>
                  </a:ext>
                </a:extLst>
              </a:tr>
              <a:tr h="347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UserVoice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0989"/>
                  </a:ext>
                </a:extLst>
              </a:tr>
              <a:tr h="347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Zendesk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x</a:t>
                      </a:r>
                    </a:p>
                  </a:txBody>
                  <a:tcPr marL="56328" marR="56328" marT="42246" marB="42246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55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11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E9D6-A52B-4B56-823A-77193EA1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Table binding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C115E-124D-4777-B25E-374EC6A7A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DFE48-DBAB-4CC4-ADEB-BCEB54271B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1205" y="1345222"/>
            <a:ext cx="5108818" cy="52578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"bindings": [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"type": "</a:t>
            </a:r>
            <a:r>
              <a:rPr lang="en-US" sz="1800" dirty="0" err="1"/>
              <a:t>manualTrigger</a:t>
            </a:r>
            <a:r>
              <a:rPr lang="en-US" sz="1800" dirty="0"/>
              <a:t>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"direction": "in",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"name": "input"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},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"type": "</a:t>
            </a:r>
            <a:r>
              <a:rPr lang="en-US" sz="1800" dirty="0" err="1"/>
              <a:t>apiHubTable</a:t>
            </a:r>
            <a:r>
              <a:rPr lang="en-US" sz="1800" dirty="0"/>
              <a:t>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"direction": "in",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"name": "</a:t>
            </a:r>
            <a:r>
              <a:rPr lang="en-US" sz="1800" b="1" i="1" dirty="0"/>
              <a:t>table</a:t>
            </a:r>
            <a:r>
              <a:rPr lang="en-US" sz="1800" dirty="0"/>
              <a:t>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"connection": "</a:t>
            </a:r>
            <a:r>
              <a:rPr lang="en-US" sz="1800" dirty="0" err="1"/>
              <a:t>ConnectionAppSettingsKey</a:t>
            </a:r>
            <a:r>
              <a:rPr lang="en-US" sz="1800" dirty="0"/>
              <a:t>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</a:t>
            </a:r>
            <a:r>
              <a:rPr lang="en-US" sz="1800" dirty="0" err="1"/>
              <a:t>dataSetName</a:t>
            </a:r>
            <a:r>
              <a:rPr lang="en-US" sz="1800" dirty="0"/>
              <a:t>": "default",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</a:t>
            </a:r>
            <a:r>
              <a:rPr lang="en-US" sz="1800" dirty="0" err="1"/>
              <a:t>tableName</a:t>
            </a:r>
            <a:r>
              <a:rPr lang="en-US" sz="1800" dirty="0"/>
              <a:t>": "</a:t>
            </a:r>
            <a:r>
              <a:rPr lang="en-US" sz="1800" b="1" dirty="0"/>
              <a:t>Contact</a:t>
            </a:r>
            <a:r>
              <a:rPr lang="en-US" sz="1800" dirty="0"/>
              <a:t>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"</a:t>
            </a:r>
            <a:r>
              <a:rPr lang="en-US" sz="1800" dirty="0" err="1"/>
              <a:t>entityId</a:t>
            </a:r>
            <a:r>
              <a:rPr lang="en-US" sz="1800" dirty="0"/>
              <a:t>": "",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],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"disabled": false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}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9B212AE-90E1-43F0-9909-D99BDF2D4930}"/>
              </a:ext>
            </a:extLst>
          </p:cNvPr>
          <p:cNvSpPr txBox="1">
            <a:spLocks/>
          </p:cNvSpPr>
          <p:nvPr/>
        </p:nvSpPr>
        <p:spPr>
          <a:xfrm>
            <a:off x="6142151" y="1933157"/>
            <a:ext cx="5934808" cy="45116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public class </a:t>
            </a:r>
            <a:r>
              <a:rPr lang="en-US" sz="1800" b="1" dirty="0"/>
              <a:t>Contact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public string Id { get; set;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public string </a:t>
            </a:r>
            <a:r>
              <a:rPr lang="en-US" sz="1800" dirty="0" err="1"/>
              <a:t>LastName</a:t>
            </a:r>
            <a:r>
              <a:rPr lang="en-US" sz="1800" dirty="0"/>
              <a:t> { get; set;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public string FirstName { get; set;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CREATE TABLE </a:t>
            </a:r>
            <a:r>
              <a:rPr lang="en-US" sz="1800" b="1" dirty="0"/>
              <a:t>Contact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(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Id </a:t>
            </a:r>
            <a:r>
              <a:rPr lang="en-US" sz="1800" dirty="0" err="1"/>
              <a:t>int</a:t>
            </a:r>
            <a:r>
              <a:rPr lang="en-US" sz="1800" dirty="0"/>
              <a:t> NOT NULL,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</a:t>
            </a:r>
            <a:r>
              <a:rPr lang="en-US" sz="1800" dirty="0" err="1"/>
              <a:t>LastName</a:t>
            </a:r>
            <a:r>
              <a:rPr lang="en-US" sz="1800" dirty="0"/>
              <a:t> varchar(20) NOT NULL,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FirstName varchar(20) NOT NULL,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CONSTRAINT </a:t>
            </a:r>
            <a:r>
              <a:rPr lang="en-US" sz="1800" dirty="0" err="1"/>
              <a:t>PK_Contact_Id</a:t>
            </a:r>
            <a:r>
              <a:rPr lang="en-US" sz="1800" dirty="0"/>
              <a:t> PRIMARY KEY (Id)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39163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E9D6-A52B-4B56-823A-77193EA1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Table binding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C115E-124D-4777-B25E-374EC6A7A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6B31E40-D2D7-4906-A086-4C993B07EA13}"/>
              </a:ext>
            </a:extLst>
          </p:cNvPr>
          <p:cNvSpPr txBox="1">
            <a:spLocks/>
          </p:cNvSpPr>
          <p:nvPr/>
        </p:nvSpPr>
        <p:spPr>
          <a:xfrm>
            <a:off x="589085" y="1425442"/>
            <a:ext cx="11386038" cy="52578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public static </a:t>
            </a:r>
            <a:r>
              <a:rPr lang="en-US" sz="1800" dirty="0" err="1"/>
              <a:t>async</a:t>
            </a:r>
            <a:r>
              <a:rPr lang="en-US" sz="1800" dirty="0"/>
              <a:t> Task Run(string input, </a:t>
            </a:r>
            <a:r>
              <a:rPr lang="en-US" sz="1800" b="1" dirty="0" err="1"/>
              <a:t>ITable</a:t>
            </a:r>
            <a:r>
              <a:rPr lang="en-US" sz="1800" b="1" dirty="0"/>
              <a:t>&lt;Contact&gt; </a:t>
            </a:r>
            <a:r>
              <a:rPr lang="en-US" sz="1800" dirty="0"/>
              <a:t>table, </a:t>
            </a:r>
            <a:r>
              <a:rPr lang="en-US" sz="1800" dirty="0" err="1"/>
              <a:t>TraceWriter</a:t>
            </a:r>
            <a:r>
              <a:rPr lang="en-US" sz="1800" dirty="0"/>
              <a:t> log)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//Iterate over every value in the source 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</a:t>
            </a:r>
            <a:r>
              <a:rPr lang="en-US" sz="1800" dirty="0" err="1"/>
              <a:t>ContinuationToken</a:t>
            </a:r>
            <a:r>
              <a:rPr lang="en-US" sz="1800" dirty="0"/>
              <a:t> </a:t>
            </a:r>
            <a:r>
              <a:rPr lang="en-US" sz="1800" dirty="0" err="1"/>
              <a:t>continuationToken</a:t>
            </a:r>
            <a:r>
              <a:rPr lang="en-US" sz="1800" dirty="0"/>
              <a:t> = null;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{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//retrieve table values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var</a:t>
            </a:r>
            <a:r>
              <a:rPr lang="en-US" sz="1800" dirty="0"/>
              <a:t> </a:t>
            </a:r>
            <a:r>
              <a:rPr lang="en-US" sz="1800" dirty="0" err="1"/>
              <a:t>contactsSegment</a:t>
            </a:r>
            <a:r>
              <a:rPr lang="en-US" sz="1800" dirty="0"/>
              <a:t> = await </a:t>
            </a:r>
            <a:r>
              <a:rPr lang="en-US" sz="1800" b="1" dirty="0" err="1"/>
              <a:t>table.ListEntitiesAsync</a:t>
            </a:r>
            <a:r>
              <a:rPr lang="en-US" sz="1800" dirty="0"/>
              <a:t>(</a:t>
            </a:r>
            <a:r>
              <a:rPr lang="en-US" sz="1800" dirty="0" err="1"/>
              <a:t>continuationToken</a:t>
            </a:r>
            <a:r>
              <a:rPr lang="en-US" sz="1800" dirty="0"/>
              <a:t>: </a:t>
            </a:r>
            <a:r>
              <a:rPr lang="en-US" sz="1800" dirty="0" err="1"/>
              <a:t>continuationToken</a:t>
            </a:r>
            <a:r>
              <a:rPr lang="en-US" sz="18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foreach (</a:t>
            </a:r>
            <a:r>
              <a:rPr lang="en-US" sz="1800" dirty="0" err="1"/>
              <a:t>var</a:t>
            </a:r>
            <a:r>
              <a:rPr lang="en-US" sz="1800" dirty="0"/>
              <a:t> contact in </a:t>
            </a:r>
            <a:r>
              <a:rPr lang="en-US" sz="1800" dirty="0" err="1"/>
              <a:t>contactsSegment.</a:t>
            </a:r>
            <a:r>
              <a:rPr lang="en-US" sz="1800" b="1" dirty="0" err="1"/>
              <a:t>Items</a:t>
            </a:r>
            <a:r>
              <a:rPr lang="en-US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{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    </a:t>
            </a:r>
            <a:r>
              <a:rPr lang="en-US" sz="1800" dirty="0" err="1"/>
              <a:t>log.Info</a:t>
            </a:r>
            <a:r>
              <a:rPr lang="en-US" sz="1800" dirty="0"/>
              <a:t>(</a:t>
            </a:r>
            <a:r>
              <a:rPr lang="en-US" sz="1800" dirty="0" err="1"/>
              <a:t>string.Format</a:t>
            </a:r>
            <a:r>
              <a:rPr lang="en-US" sz="1800" dirty="0"/>
              <a:t>("{0} {1}", </a:t>
            </a:r>
            <a:r>
              <a:rPr lang="en-US" sz="1800" dirty="0" err="1"/>
              <a:t>contact.FirstName</a:t>
            </a:r>
            <a:r>
              <a:rPr lang="en-US" sz="1800" dirty="0"/>
              <a:t>, </a:t>
            </a:r>
            <a:r>
              <a:rPr lang="en-US" sz="1800" dirty="0" err="1"/>
              <a:t>contact.LastName</a:t>
            </a:r>
            <a:r>
              <a:rPr lang="en-US" sz="1800" dirty="0"/>
              <a:t>));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</a:t>
            </a:r>
            <a:r>
              <a:rPr lang="en-US" sz="1800" dirty="0" err="1"/>
              <a:t>continuationToken</a:t>
            </a:r>
            <a:r>
              <a:rPr lang="en-US" sz="1800" dirty="0"/>
              <a:t> = </a:t>
            </a:r>
            <a:r>
              <a:rPr lang="en-US" sz="1800" dirty="0" err="1"/>
              <a:t>contactsSegment.ContinuationToken</a:t>
            </a:r>
            <a:r>
              <a:rPr lang="en-US" sz="18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while (</a:t>
            </a:r>
            <a:r>
              <a:rPr lang="en-US" sz="1800" dirty="0" err="1"/>
              <a:t>continuationToken</a:t>
            </a:r>
            <a:r>
              <a:rPr lang="en-US" sz="1800" dirty="0"/>
              <a:t> != null);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}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654D6-A047-4881-8F72-911C7578D5E6}"/>
              </a:ext>
            </a:extLst>
          </p:cNvPr>
          <p:cNvSpPr/>
          <p:nvPr/>
        </p:nvSpPr>
        <p:spPr>
          <a:xfrm>
            <a:off x="7648424" y="1812045"/>
            <a:ext cx="4326699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7D9A"/>
                </a:solidFill>
                <a:latin typeface="Consolas" panose="020B0609020204030204" pitchFamily="49" charset="0"/>
              </a:rPr>
              <a:t>#r "</a:t>
            </a:r>
            <a:r>
              <a:rPr lang="en-US" dirty="0" err="1">
                <a:solidFill>
                  <a:srgbClr val="007D9A"/>
                </a:solidFill>
                <a:latin typeface="Consolas" panose="020B0609020204030204" pitchFamily="49" charset="0"/>
              </a:rPr>
              <a:t>Microsoft.Azure.ApiHub.Sdk</a:t>
            </a:r>
            <a:r>
              <a:rPr lang="en-US" dirty="0">
                <a:solidFill>
                  <a:srgbClr val="007D9A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7D9A"/>
                </a:solidFill>
                <a:latin typeface="Consolas" panose="020B0609020204030204" pitchFamily="49" charset="0"/>
              </a:rPr>
              <a:t>#r "</a:t>
            </a:r>
            <a:r>
              <a:rPr lang="en-US" dirty="0" err="1">
                <a:solidFill>
                  <a:srgbClr val="007D9A"/>
                </a:solidFill>
                <a:latin typeface="Consolas" panose="020B0609020204030204" pitchFamily="49" charset="0"/>
              </a:rPr>
              <a:t>Newtonsoft.Json</a:t>
            </a:r>
            <a:r>
              <a:rPr lang="en-US" dirty="0">
                <a:solidFill>
                  <a:srgbClr val="007D9A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101FD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System;</a:t>
            </a:r>
          </a:p>
          <a:p>
            <a:r>
              <a:rPr lang="en-US" dirty="0">
                <a:solidFill>
                  <a:srgbClr val="0101FD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Microsoft.Azure.ApiHub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46994" y="2150938"/>
            <a:ext cx="3910368" cy="3915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Anatomia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Function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7051" y="1679330"/>
            <a:ext cx="6994627" cy="4932607"/>
          </a:xfrm>
        </p:spPr>
        <p:txBody>
          <a:bodyPr>
            <a:normAutofit/>
          </a:bodyPr>
          <a:lstStyle/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200" dirty="0"/>
              <a:t>A “Run” file that containing the function code (</a:t>
            </a:r>
            <a:r>
              <a:rPr lang="en-US" sz="3200" b="1" dirty="0"/>
              <a:t>static class</a:t>
            </a:r>
            <a:r>
              <a:rPr lang="en-US" sz="3200" dirty="0"/>
              <a:t>)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200" dirty="0"/>
              <a:t>A “Function” file containing all service and trigger bindings and parameters (</a:t>
            </a:r>
            <a:r>
              <a:rPr lang="en-US" sz="3200" b="1" dirty="0" err="1"/>
              <a:t>function.json</a:t>
            </a:r>
            <a:r>
              <a:rPr lang="en-US" sz="3200" dirty="0"/>
              <a:t>)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200" dirty="0"/>
              <a:t>A “Project” file containing project assembly and NuGet package references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200" dirty="0"/>
              <a:t>App Service settings, such as connection strings and API keys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19960" y="4525373"/>
            <a:ext cx="2995739" cy="928356"/>
          </a:xfrm>
          <a:prstGeom prst="rect">
            <a:avLst/>
          </a:prstGeom>
          <a:solidFill>
            <a:srgbClr val="23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.NET Core and Project references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9961" y="3356086"/>
            <a:ext cx="2995738" cy="928357"/>
          </a:xfrm>
          <a:prstGeom prst="rect">
            <a:avLst/>
          </a:prstGeom>
          <a:solidFill>
            <a:srgbClr val="4D9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Function configuration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9960" y="2615158"/>
            <a:ext cx="2995737" cy="460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170176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C6B4-F4DF-48C1-B6A0-04F2524B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file host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7F22-E92E-4E78-AF5B-9787E2E74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6180E-4D28-4537-8C7C-8DDE363E8F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337" y="2322907"/>
            <a:ext cx="10929326" cy="221218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sz="5400" dirty="0"/>
          </a:p>
          <a:p>
            <a:pPr algn="ctr"/>
            <a:r>
              <a:rPr lang="en-US" sz="5400" dirty="0"/>
              <a:t>http://json.schemastore.org/host</a:t>
            </a:r>
          </a:p>
        </p:txBody>
      </p:sp>
    </p:spTree>
    <p:extLst>
      <p:ext uri="{BB962C8B-B14F-4D97-AF65-F5344CB8AC3E}">
        <p14:creationId xmlns:p14="http://schemas.microsoft.com/office/powerpoint/2010/main" val="1726796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837F-6684-476B-A9CE-71181E10DD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8412" y="3759811"/>
            <a:ext cx="9655175" cy="21542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522938-1B9E-496A-AE70-DA653798368A}"/>
              </a:ext>
            </a:extLst>
          </p:cNvPr>
          <p:cNvSpPr txBox="1">
            <a:spLocks/>
          </p:cNvSpPr>
          <p:nvPr/>
        </p:nvSpPr>
        <p:spPr>
          <a:xfrm>
            <a:off x="202223" y="5371735"/>
            <a:ext cx="11597054" cy="923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Il </a:t>
            </a:r>
            <a:r>
              <a:rPr lang="en-US" dirty="0" err="1">
                <a:solidFill>
                  <a:schemeClr val="bg1"/>
                </a:solidFill>
              </a:rPr>
              <a:t>progetto</a:t>
            </a:r>
            <a:r>
              <a:rPr lang="en-US" dirty="0">
                <a:solidFill>
                  <a:schemeClr val="bg1"/>
                </a:solidFill>
              </a:rPr>
              <a:t> e i </a:t>
            </a:r>
            <a:r>
              <a:rPr lang="en-US" dirty="0" err="1">
                <a:solidFill>
                  <a:schemeClr val="bg1"/>
                </a:solidFill>
              </a:rPr>
              <a:t>suoi</a:t>
            </a:r>
            <a:r>
              <a:rPr lang="en-US" dirty="0">
                <a:solidFill>
                  <a:schemeClr val="bg1"/>
                </a:solidFill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3569657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947A3-DA89-499F-84D2-A5A5862F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061" y="2308195"/>
            <a:ext cx="4434056" cy="1120806"/>
          </a:xfrm>
        </p:spPr>
        <p:txBody>
          <a:bodyPr/>
          <a:lstStyle/>
          <a:p>
            <a:r>
              <a:rPr lang="en-US" dirty="0"/>
              <a:t>Consumption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8FB1-5C20-4169-A8EF-209279E19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ottimizzare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applicazione</a:t>
            </a:r>
            <a:r>
              <a:rPr lang="en-US" dirty="0"/>
              <a:t> per </a:t>
            </a:r>
            <a:r>
              <a:rPr lang="en-US" dirty="0" err="1"/>
              <a:t>sfruttare</a:t>
            </a:r>
            <a:r>
              <a:rPr lang="en-US" dirty="0"/>
              <a:t> al </a:t>
            </a:r>
            <a:r>
              <a:rPr lang="en-US" dirty="0" err="1"/>
              <a:t>meglio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piano di </a:t>
            </a:r>
            <a:r>
              <a:rPr lang="en-US" dirty="0" err="1"/>
              <a:t>servizi</a:t>
            </a:r>
            <a:r>
              <a:rPr lang="en-US" dirty="0"/>
              <a:t> a </a:t>
            </a:r>
            <a:r>
              <a:rPr lang="en-US" dirty="0" err="1"/>
              <a:t>consumo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62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vs Warm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msdnshared.blob.core.windows.net/media/2018/02/coldstart-1024x535.jpg">
            <a:extLst>
              <a:ext uri="{FF2B5EF4-FFF2-40B4-BE49-F238E27FC236}">
                <a16:creationId xmlns:a16="http://schemas.microsoft.com/office/drawing/2014/main" id="{5D7EFDAE-C13E-49CD-BBEB-F20FC88C9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4"/>
          <a:stretch/>
        </p:blipFill>
        <p:spPr bwMode="auto">
          <a:xfrm>
            <a:off x="376205" y="1648169"/>
            <a:ext cx="11117074" cy="25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msdnshared.blob.core.windows.net/media/2018/02/coldstart-1024x535.jpg">
            <a:extLst>
              <a:ext uri="{FF2B5EF4-FFF2-40B4-BE49-F238E27FC236}">
                <a16:creationId xmlns:a16="http://schemas.microsoft.com/office/drawing/2014/main" id="{915D175A-7E66-4C11-A6DC-3784BC4B3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45" b="-600"/>
          <a:stretch/>
        </p:blipFill>
        <p:spPr bwMode="auto">
          <a:xfrm>
            <a:off x="380057" y="4229097"/>
            <a:ext cx="11117074" cy="25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3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vs Warm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FDAD2-56EF-4091-97A3-A277C0E7804C}"/>
              </a:ext>
            </a:extLst>
          </p:cNvPr>
          <p:cNvSpPr/>
          <p:nvPr/>
        </p:nvSpPr>
        <p:spPr>
          <a:xfrm>
            <a:off x="228599" y="5807908"/>
            <a:ext cx="1141241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https://blogs.msdn.microsoft.com/appserviceteam/2018/02/07/understanding-serverless-cold-start/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9EB4C-795D-47BC-B60D-9F7AD087B145}"/>
              </a:ext>
            </a:extLst>
          </p:cNvPr>
          <p:cNvSpPr/>
          <p:nvPr/>
        </p:nvSpPr>
        <p:spPr>
          <a:xfrm>
            <a:off x="426128" y="1408550"/>
            <a:ext cx="987845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Il </a:t>
            </a:r>
            <a:r>
              <a:rPr lang="en-US" sz="2000" b="1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consumption plan 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è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il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vero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modello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“serverless”</a:t>
            </a:r>
          </a:p>
          <a:p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Reagisce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agli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eventi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e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scala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all’occorenza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Viene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pagato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per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singolo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utilizzo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.</a:t>
            </a:r>
            <a:b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</a:b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Tutto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avviene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senza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preoccuparsi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del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gestore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del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servizio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.</a:t>
            </a:r>
          </a:p>
          <a:p>
            <a:endParaRPr lang="en-US" sz="2000" dirty="0">
              <a:solidFill>
                <a:srgbClr val="454545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Il </a:t>
            </a:r>
            <a:r>
              <a:rPr lang="en-US" sz="2000" b="1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dedicated plan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risiede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sulla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virtual machine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dedicata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.</a:t>
            </a:r>
          </a:p>
          <a:p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Consente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un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controllo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maggiore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poichè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risiede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su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una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propria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macchina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.</a:t>
            </a:r>
            <a:b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</a:b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E’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sempre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disponibile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ed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è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preferibile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utilizzaro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Macchina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VMs sotto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utilizzata</a:t>
            </a:r>
            <a:endParaRPr lang="en-US" sz="2000" dirty="0">
              <a:solidFill>
                <a:srgbClr val="454545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Esecuzione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continua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della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Functions e un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maggior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controllo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dei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costi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. (polling continuo)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Più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CPU e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memoria</a:t>
            </a:r>
            <a:endParaRPr lang="en-US" sz="2000" dirty="0">
              <a:solidFill>
                <a:srgbClr val="454545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Esecuzione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più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lunga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di 5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minuti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(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configurazione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standard) o 10 (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massimo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contentiti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Richiede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funzioni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disponibili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solo </a:t>
            </a:r>
            <a:r>
              <a:rPr lang="en-US" sz="2000" dirty="0" err="1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sull’App</a:t>
            </a:r>
            <a:r>
              <a:rPr lang="en-US" sz="2000" dirty="0">
                <a:solidFill>
                  <a:srgbClr val="454545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Service Plan (VNET/VPN)</a:t>
            </a:r>
          </a:p>
        </p:txBody>
      </p:sp>
    </p:spTree>
    <p:extLst>
      <p:ext uri="{BB962C8B-B14F-4D97-AF65-F5344CB8AC3E}">
        <p14:creationId xmlns:p14="http://schemas.microsoft.com/office/powerpoint/2010/main" val="33928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D2ADC14F-01D6-4DBC-BE28-CF53CF16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sponsor del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evento</a:t>
            </a:r>
            <a:endParaRPr lang="en-US" dirty="0"/>
          </a:p>
        </p:txBody>
      </p:sp>
      <p:pic>
        <p:nvPicPr>
          <p:cNvPr id="10" name="Picture 2" descr="http://cloudgenverona.azurebootcamp.net/wp-content/uploads/2018/03/5yrPGyfE_400x400.jpg">
            <a:extLst>
              <a:ext uri="{FF2B5EF4-FFF2-40B4-BE49-F238E27FC236}">
                <a16:creationId xmlns:a16="http://schemas.microsoft.com/office/drawing/2014/main" id="{7C8B5121-A1D6-4A9C-BE96-A134B1963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8" b="18649"/>
          <a:stretch/>
        </p:blipFill>
        <p:spPr bwMode="auto">
          <a:xfrm>
            <a:off x="2811928" y="1493882"/>
            <a:ext cx="6660445" cy="40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98E07C-F7A1-4FD0-AA53-F14382565805}"/>
              </a:ext>
            </a:extLst>
          </p:cNvPr>
          <p:cNvSpPr txBox="1"/>
          <p:nvPr/>
        </p:nvSpPr>
        <p:spPr>
          <a:xfrm>
            <a:off x="869244" y="5870224"/>
            <a:ext cx="1012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Platinum Sponsor</a:t>
            </a:r>
            <a:endParaRPr lang="it-IT" sz="48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59841"/>
      </p:ext>
    </p:extLst>
  </p:cSld>
  <p:clrMapOvr>
    <a:masterClrMapping/>
  </p:clrMapOvr>
  <p:transition advTm="5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30934-42EB-4413-8499-C23B4D61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3" y="2030968"/>
            <a:ext cx="11749873" cy="36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4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837F-6684-476B-A9CE-71181E10DD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8412" y="3759811"/>
            <a:ext cx="9655175" cy="21542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522938-1B9E-496A-AE70-DA653798368A}"/>
              </a:ext>
            </a:extLst>
          </p:cNvPr>
          <p:cNvSpPr txBox="1">
            <a:spLocks/>
          </p:cNvSpPr>
          <p:nvPr/>
        </p:nvSpPr>
        <p:spPr>
          <a:xfrm>
            <a:off x="202223" y="5371735"/>
            <a:ext cx="11597054" cy="923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Scalabilità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tramite</a:t>
            </a:r>
            <a:r>
              <a:rPr lang="en-US" dirty="0">
                <a:solidFill>
                  <a:schemeClr val="bg1"/>
                </a:solidFill>
              </a:rPr>
              <a:t> Load Test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https://github.com/andreatosato/GlobalAzureBootcampApp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1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2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Impostazioni</a:t>
            </a:r>
            <a:r>
              <a:rPr lang="en-US" dirty="0"/>
              <a:t> del test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C92AD7-1FC2-4286-B18A-353893CE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302" y="2809875"/>
            <a:ext cx="7949396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7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2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F8CD9-C62E-43B8-B947-868530E2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" y="2079514"/>
            <a:ext cx="12042531" cy="36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03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2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D20F7-A90E-4554-B432-7D90FFF2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78" y="1829249"/>
            <a:ext cx="11446843" cy="4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8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2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- </a:t>
            </a:r>
            <a:r>
              <a:rPr lang="en-US" dirty="0" err="1"/>
              <a:t>Istanze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4A567-1362-4161-BF6E-342D2946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68" y="1696131"/>
            <a:ext cx="9299331" cy="50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79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5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Impostazioni</a:t>
            </a:r>
            <a:r>
              <a:rPr lang="en-US" dirty="0"/>
              <a:t> del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F525E-FCEA-4122-9B52-9886F8AE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253" y="2180492"/>
            <a:ext cx="7819494" cy="37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2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5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E4B3E-835F-495A-BAD2-B5B7E19F4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245"/>
            <a:ext cx="12192000" cy="376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9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5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05AA9-FA3E-4011-B165-01681FD8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0" y="1659108"/>
            <a:ext cx="11665059" cy="50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5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- </a:t>
            </a:r>
            <a:r>
              <a:rPr lang="en-US" dirty="0" err="1"/>
              <a:t>Istanze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80E54-A334-4242-B006-C2C310E1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7" y="1602854"/>
            <a:ext cx="9179170" cy="51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D2ADC14F-01D6-4DBC-BE28-CF53CF16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sponsor del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evento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9BE9A-169F-41F6-972C-3B752F8D7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20" y="1941690"/>
            <a:ext cx="6734381" cy="277706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EDB1A5-3A62-4146-908A-828E033A317D}"/>
              </a:ext>
            </a:extLst>
          </p:cNvPr>
          <p:cNvSpPr txBox="1"/>
          <p:nvPr/>
        </p:nvSpPr>
        <p:spPr>
          <a:xfrm>
            <a:off x="869244" y="5870224"/>
            <a:ext cx="1012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Gold Sponsor</a:t>
            </a:r>
            <a:endParaRPr lang="it-IT" sz="48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89175"/>
      </p:ext>
    </p:extLst>
  </p:cSld>
  <p:clrMapOvr>
    <a:masterClrMapping/>
  </p:clrMapOvr>
  <p:transition advTm="5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10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Impostazioni</a:t>
            </a:r>
            <a:r>
              <a:rPr lang="en-US" dirty="0"/>
              <a:t> del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1357B-10E9-4562-9C95-42A70141F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73" y="2088539"/>
            <a:ext cx="8155654" cy="3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78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10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BE15E-1A79-4626-9092-6E753487B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9704"/>
            <a:ext cx="12192000" cy="36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3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10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097E4-B785-4E9B-BE6D-03ACBF15C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93"/>
          <a:stretch/>
        </p:blipFill>
        <p:spPr>
          <a:xfrm>
            <a:off x="319454" y="1654043"/>
            <a:ext cx="115530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1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 10 </a:t>
            </a:r>
            <a:r>
              <a:rPr lang="en-US" dirty="0" err="1"/>
              <a:t>minuti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- </a:t>
            </a:r>
            <a:r>
              <a:rPr lang="en-US" dirty="0" err="1"/>
              <a:t>Istanze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5F8AD-EF0D-451A-B557-B47E627D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18" y="1308563"/>
            <a:ext cx="9577973" cy="54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1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947A3-DA89-499F-84D2-A5A5862F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061" y="2308195"/>
            <a:ext cx="4434056" cy="1556668"/>
          </a:xfrm>
        </p:spPr>
        <p:txBody>
          <a:bodyPr/>
          <a:lstStyle/>
          <a:p>
            <a:r>
              <a:rPr lang="en-US" dirty="0" err="1"/>
              <a:t>Comparazione</a:t>
            </a:r>
            <a:r>
              <a:rPr lang="en-US" dirty="0"/>
              <a:t> con AWS e Google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8FB1-5C20-4169-A8EF-209279E19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38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Comparazione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Gennaio</a:t>
            </a:r>
            <a:r>
              <a:rPr lang="en-US" dirty="0"/>
              <a:t> 2018</a:t>
            </a:r>
          </a:p>
        </p:txBody>
      </p:sp>
      <p:pic>
        <p:nvPicPr>
          <p:cNvPr id="3074" name="Picture 2" descr="https://www.azurefromthetrenches.com/wp-content/uploads/2018/01/2userspersecondstats.png">
            <a:extLst>
              <a:ext uri="{FF2B5EF4-FFF2-40B4-BE49-F238E27FC236}">
                <a16:creationId xmlns:a16="http://schemas.microsoft.com/office/drawing/2014/main" id="{4D8AE45A-18A7-4466-B380-CE8041D3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6" y="2304475"/>
            <a:ext cx="11665059" cy="36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B69D02A-0824-4268-8155-03D9337D0FCF}"/>
              </a:ext>
            </a:extLst>
          </p:cNvPr>
          <p:cNvSpPr/>
          <p:nvPr/>
        </p:nvSpPr>
        <p:spPr>
          <a:xfrm>
            <a:off x="234460" y="1423568"/>
            <a:ext cx="880905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/>
              <a:t>https://www.azurefromthetrenches.com/azure-functions-vs-aws-lambda-scaling-face-off/</a:t>
            </a:r>
          </a:p>
        </p:txBody>
      </p:sp>
    </p:spTree>
    <p:extLst>
      <p:ext uri="{BB962C8B-B14F-4D97-AF65-F5344CB8AC3E}">
        <p14:creationId xmlns:p14="http://schemas.microsoft.com/office/powerpoint/2010/main" val="2578872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Comparazione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www.azurefromthetrenches.com/wp-content/uploads/2018/01/2userspersecond-1.png">
            <a:extLst>
              <a:ext uri="{FF2B5EF4-FFF2-40B4-BE49-F238E27FC236}">
                <a16:creationId xmlns:a16="http://schemas.microsoft.com/office/drawing/2014/main" id="{DC7B7745-A526-44EF-86A2-F2B2C17F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3" y="1756344"/>
            <a:ext cx="11901094" cy="4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1A015F-5C5F-4BFD-B338-DB6AB0183E44}"/>
              </a:ext>
            </a:extLst>
          </p:cNvPr>
          <p:cNvSpPr/>
          <p:nvPr/>
        </p:nvSpPr>
        <p:spPr>
          <a:xfrm>
            <a:off x="321299" y="6313911"/>
            <a:ext cx="111087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yanmar Text" panose="020B0502040204020203" pitchFamily="34" charset="0"/>
                <a:cs typeface="Myanmar Text" panose="020B0502040204020203" pitchFamily="34" charset="0"/>
              </a:rPr>
              <a:t>https://www.azurefromthetrenches.com/azure-functions-significant-improvements-in-http-trigger-scaling/</a:t>
            </a:r>
          </a:p>
        </p:txBody>
      </p:sp>
    </p:spTree>
    <p:extLst>
      <p:ext uri="{BB962C8B-B14F-4D97-AF65-F5344CB8AC3E}">
        <p14:creationId xmlns:p14="http://schemas.microsoft.com/office/powerpoint/2010/main" val="403749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Comparazione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941" y="654242"/>
            <a:ext cx="11230421" cy="338138"/>
          </a:xfrm>
        </p:spPr>
        <p:txBody>
          <a:bodyPr/>
          <a:lstStyle/>
          <a:p>
            <a:r>
              <a:rPr lang="en-US" dirty="0" err="1"/>
              <a:t>Marzo</a:t>
            </a:r>
            <a:r>
              <a:rPr lang="en-US" dirty="0"/>
              <a:t> 2018</a:t>
            </a:r>
          </a:p>
        </p:txBody>
      </p:sp>
      <p:pic>
        <p:nvPicPr>
          <p:cNvPr id="1026" name="Picture 2" descr="https://www.azurefromthetrenches.com/wp-content/uploads/2018/03/10_user_per_2second_stepup_stats.png">
            <a:extLst>
              <a:ext uri="{FF2B5EF4-FFF2-40B4-BE49-F238E27FC236}">
                <a16:creationId xmlns:a16="http://schemas.microsoft.com/office/drawing/2014/main" id="{50C31361-10C3-4240-A4CF-B87BABDA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3" y="1679616"/>
            <a:ext cx="11347938" cy="51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A6D71FB-D4A9-4DEB-98CC-1481A2287D1B}"/>
              </a:ext>
            </a:extLst>
          </p:cNvPr>
          <p:cNvSpPr/>
          <p:nvPr/>
        </p:nvSpPr>
        <p:spPr>
          <a:xfrm>
            <a:off x="301450" y="1232350"/>
            <a:ext cx="9073661" cy="3077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dirty="0"/>
              <a:t>https://www.azurefromthetrenches.com/azure-functions-significant-improvements-in-http-trigger-scaling/</a:t>
            </a:r>
          </a:p>
        </p:txBody>
      </p:sp>
    </p:spTree>
    <p:extLst>
      <p:ext uri="{BB962C8B-B14F-4D97-AF65-F5344CB8AC3E}">
        <p14:creationId xmlns:p14="http://schemas.microsoft.com/office/powerpoint/2010/main" val="3588141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6087E-E2CE-4CA3-9887-2629C7B97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Marzo</a:t>
            </a:r>
            <a:r>
              <a:rPr lang="en-US" dirty="0"/>
              <a:t> 2018</a:t>
            </a:r>
          </a:p>
        </p:txBody>
      </p:sp>
      <p:pic>
        <p:nvPicPr>
          <p:cNvPr id="2050" name="Picture 2" descr="https://www.azurefromthetrenches.com/wp-content/uploads/2018/03/10_user_per_2second_stepup_throughput.png">
            <a:extLst>
              <a:ext uri="{FF2B5EF4-FFF2-40B4-BE49-F238E27FC236}">
                <a16:creationId xmlns:a16="http://schemas.microsoft.com/office/drawing/2014/main" id="{501E7DE9-D8CE-43E6-9082-FE540723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5" y="99438"/>
            <a:ext cx="10148141" cy="66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15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947A3-DA89-499F-84D2-A5A5862F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684" y="4620572"/>
            <a:ext cx="4434056" cy="1120806"/>
          </a:xfrm>
        </p:spPr>
        <p:txBody>
          <a:bodyPr/>
          <a:lstStyle/>
          <a:p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esempio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8FB1-5C20-4169-A8EF-209279E19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5862" y="338288"/>
            <a:ext cx="8475785" cy="1556668"/>
          </a:xfrm>
        </p:spPr>
        <p:txBody>
          <a:bodyPr/>
          <a:lstStyle/>
          <a:p>
            <a:r>
              <a:rPr lang="en-US" sz="3600" dirty="0">
                <a:hlinkClick r:id="rId2"/>
              </a:rPr>
              <a:t>http://functionlibrary.azurewebsites.net/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72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D2ADC14F-01D6-4DBC-BE28-CF53CF16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sponsor del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evento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6F2ADC-951B-4989-90A9-D8FD17F0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3" y="2014065"/>
            <a:ext cx="3375378" cy="26432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F573AB-9039-4EFF-AE83-F9980F9F9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31434" r="20846" b="33674"/>
          <a:stretch/>
        </p:blipFill>
        <p:spPr>
          <a:xfrm>
            <a:off x="6655525" y="2387096"/>
            <a:ext cx="4917392" cy="19704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F669D5-0CFF-47C2-ABBC-78A2A649ACB9}"/>
              </a:ext>
            </a:extLst>
          </p:cNvPr>
          <p:cNvSpPr txBox="1"/>
          <p:nvPr/>
        </p:nvSpPr>
        <p:spPr>
          <a:xfrm>
            <a:off x="869244" y="5870224"/>
            <a:ext cx="1012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Basic Sponsor</a:t>
            </a:r>
            <a:endParaRPr lang="it-IT" sz="48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27704"/>
      </p:ext>
    </p:extLst>
  </p:cSld>
  <p:clrMapOvr>
    <a:masterClrMapping/>
  </p:clrMapOvr>
  <p:transition advTm="5000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947A3-DA89-499F-84D2-A5A5862F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061" y="2308195"/>
            <a:ext cx="4434056" cy="1120806"/>
          </a:xfrm>
        </p:spPr>
        <p:txBody>
          <a:bodyPr/>
          <a:lstStyle/>
          <a:p>
            <a:r>
              <a:rPr lang="en-US" dirty="0"/>
              <a:t>Durable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8FB1-5C20-4169-A8EF-209279E19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ottimizzare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applicazione</a:t>
            </a:r>
            <a:r>
              <a:rPr lang="en-US" dirty="0"/>
              <a:t> per </a:t>
            </a:r>
            <a:r>
              <a:rPr lang="en-US" dirty="0" err="1"/>
              <a:t>sfruttare</a:t>
            </a:r>
            <a:r>
              <a:rPr lang="en-US" dirty="0"/>
              <a:t> al </a:t>
            </a:r>
            <a:r>
              <a:rPr lang="en-US" dirty="0" err="1"/>
              <a:t>meglio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piano di </a:t>
            </a:r>
            <a:r>
              <a:rPr lang="en-US" dirty="0" err="1"/>
              <a:t>servizi</a:t>
            </a:r>
            <a:r>
              <a:rPr lang="en-US" dirty="0"/>
              <a:t> a </a:t>
            </a:r>
            <a:r>
              <a:rPr lang="en-US" dirty="0" err="1"/>
              <a:t>consumo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58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2F275-AABC-40A5-BD52-E208B491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cambia la </a:t>
            </a:r>
            <a:r>
              <a:rPr lang="en-US" dirty="0" err="1"/>
              <a:t>gestione</a:t>
            </a:r>
            <a:r>
              <a:rPr lang="en-US" dirty="0"/>
              <a:t> di un </a:t>
            </a:r>
            <a:r>
              <a:rPr lang="en-US" dirty="0" err="1"/>
              <a:t>flusso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50AB2-170A-4E32-BBAD-7D7C82DAB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unction chaining diagram">
            <a:extLst>
              <a:ext uri="{FF2B5EF4-FFF2-40B4-BE49-F238E27FC236}">
                <a16:creationId xmlns:a16="http://schemas.microsoft.com/office/drawing/2014/main" id="{559FF3BF-674D-48FC-B287-07F72B2B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81" y="5543237"/>
            <a:ext cx="6397991" cy="11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1.wp.com/buildazure.com/wp-content/uploads/2017/08/AzureFunctions_Method_Chaining.png?resize=900%2C508&amp;ssl=1">
            <a:extLst>
              <a:ext uri="{FF2B5EF4-FFF2-40B4-BE49-F238E27FC236}">
                <a16:creationId xmlns:a16="http://schemas.microsoft.com/office/drawing/2014/main" id="{A0E330A4-56F1-4E01-95DD-D0B93B098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r="10614"/>
          <a:stretch/>
        </p:blipFill>
        <p:spPr bwMode="auto">
          <a:xfrm>
            <a:off x="5345722" y="1718577"/>
            <a:ext cx="5591908" cy="30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9469E-C289-425E-A3FA-C24C873DE9AA}"/>
              </a:ext>
            </a:extLst>
          </p:cNvPr>
          <p:cNvSpPr txBox="1"/>
          <p:nvPr/>
        </p:nvSpPr>
        <p:spPr>
          <a:xfrm>
            <a:off x="369277" y="1718577"/>
            <a:ext cx="4281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durable functions </a:t>
            </a:r>
            <a:r>
              <a:rPr lang="en-US" sz="3200" dirty="0" err="1"/>
              <a:t>possiamo</a:t>
            </a:r>
            <a:r>
              <a:rPr lang="en-US" sz="3200" dirty="0"/>
              <a:t> </a:t>
            </a:r>
            <a:r>
              <a:rPr lang="en-US" sz="3200" dirty="0" err="1"/>
              <a:t>gestire</a:t>
            </a:r>
            <a:r>
              <a:rPr lang="en-US" sz="3200" dirty="0"/>
              <a:t> la </a:t>
            </a:r>
            <a:r>
              <a:rPr lang="en-US" sz="3200" dirty="0" err="1"/>
              <a:t>rientranza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funzione</a:t>
            </a:r>
            <a:r>
              <a:rPr lang="en-US" sz="3200" dirty="0"/>
              <a:t> </a:t>
            </a:r>
            <a:r>
              <a:rPr lang="en-US" sz="3200" dirty="0" err="1"/>
              <a:t>chiamante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Passiamo</a:t>
            </a:r>
            <a:r>
              <a:rPr lang="en-US" sz="3200" dirty="0"/>
              <a:t> da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gestione</a:t>
            </a:r>
            <a:r>
              <a:rPr lang="en-US" sz="3200" dirty="0"/>
              <a:t> </a:t>
            </a:r>
            <a:r>
              <a:rPr lang="en-US" sz="3200" dirty="0" err="1"/>
              <a:t>manuale</a:t>
            </a:r>
            <a:r>
              <a:rPr lang="en-US" sz="3200" dirty="0"/>
              <a:t> a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gestione</a:t>
            </a:r>
            <a:r>
              <a:rPr lang="en-US" sz="3200" dirty="0"/>
              <a:t> </a:t>
            </a:r>
            <a:r>
              <a:rPr lang="en-US" sz="3200" dirty="0" err="1"/>
              <a:t>automatizzata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2655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2F275-AABC-40A5-BD52-E208B491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Functions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50AB2-170A-4E32-BBAD-7D7C82DAB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unction chaining diagram">
            <a:extLst>
              <a:ext uri="{FF2B5EF4-FFF2-40B4-BE49-F238E27FC236}">
                <a16:creationId xmlns:a16="http://schemas.microsoft.com/office/drawing/2014/main" id="{559FF3BF-674D-48FC-B287-07F72B2B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2145378"/>
            <a:ext cx="78581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97DD97-3F14-4CD4-8C2C-22BA8AA34BF2}"/>
              </a:ext>
            </a:extLst>
          </p:cNvPr>
          <p:cNvSpPr/>
          <p:nvPr/>
        </p:nvSpPr>
        <p:spPr>
          <a:xfrm>
            <a:off x="526941" y="1591380"/>
            <a:ext cx="34099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Function chaining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54A0C-94E0-4649-92C2-85FCD4BA82F7}"/>
              </a:ext>
            </a:extLst>
          </p:cNvPr>
          <p:cNvSpPr/>
          <p:nvPr/>
        </p:nvSpPr>
        <p:spPr>
          <a:xfrm>
            <a:off x="526941" y="3822552"/>
            <a:ext cx="28504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Fan-out/fan-in</a:t>
            </a:r>
          </a:p>
        </p:txBody>
      </p:sp>
      <p:pic>
        <p:nvPicPr>
          <p:cNvPr id="1028" name="Picture 4" descr="Fan-out/fan-in diagram">
            <a:extLst>
              <a:ext uri="{FF2B5EF4-FFF2-40B4-BE49-F238E27FC236}">
                <a16:creationId xmlns:a16="http://schemas.microsoft.com/office/drawing/2014/main" id="{3968953B-B9AE-4278-9579-98193429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53" y="4099551"/>
            <a:ext cx="54959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39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2F275-AABC-40A5-BD52-E208B491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Functions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50AB2-170A-4E32-BBAD-7D7C82DAB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97DD97-3F14-4CD4-8C2C-22BA8AA34BF2}"/>
              </a:ext>
            </a:extLst>
          </p:cNvPr>
          <p:cNvSpPr/>
          <p:nvPr/>
        </p:nvSpPr>
        <p:spPr>
          <a:xfrm>
            <a:off x="2285920" y="2092678"/>
            <a:ext cx="32415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Async HTTP APIs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54A0C-94E0-4649-92C2-85FCD4BA82F7}"/>
              </a:ext>
            </a:extLst>
          </p:cNvPr>
          <p:cNvSpPr/>
          <p:nvPr/>
        </p:nvSpPr>
        <p:spPr>
          <a:xfrm>
            <a:off x="7668062" y="2092678"/>
            <a:ext cx="28504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Fan-out/fan-in</a:t>
            </a:r>
          </a:p>
        </p:txBody>
      </p:sp>
      <p:pic>
        <p:nvPicPr>
          <p:cNvPr id="2050" name="Picture 2" descr="HTTP API diagram">
            <a:extLst>
              <a:ext uri="{FF2B5EF4-FFF2-40B4-BE49-F238E27FC236}">
                <a16:creationId xmlns:a16="http://schemas.microsoft.com/office/drawing/2014/main" id="{AEA39D2F-A7C8-473C-ACED-E7E98DCA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20" y="2946600"/>
            <a:ext cx="4176426" cy="31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nitor diagram">
            <a:extLst>
              <a:ext uri="{FF2B5EF4-FFF2-40B4-BE49-F238E27FC236}">
                <a16:creationId xmlns:a16="http://schemas.microsoft.com/office/drawing/2014/main" id="{1DADC8A0-A623-4974-B0FE-E675622C5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58" y="3125144"/>
            <a:ext cx="3236964" cy="21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46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2F275-AABC-40A5-BD52-E208B491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Functions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50AB2-170A-4E32-BBAD-7D7C82DAB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97DD97-3F14-4CD4-8C2C-22BA8AA34BF2}"/>
              </a:ext>
            </a:extLst>
          </p:cNvPr>
          <p:cNvSpPr/>
          <p:nvPr/>
        </p:nvSpPr>
        <p:spPr>
          <a:xfrm>
            <a:off x="3872483" y="2211111"/>
            <a:ext cx="35798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Human interaction</a:t>
            </a:r>
          </a:p>
        </p:txBody>
      </p:sp>
      <p:pic>
        <p:nvPicPr>
          <p:cNvPr id="3074" name="Picture 2" descr="Human interaction diagram">
            <a:extLst>
              <a:ext uri="{FF2B5EF4-FFF2-40B4-BE49-F238E27FC236}">
                <a16:creationId xmlns:a16="http://schemas.microsoft.com/office/drawing/2014/main" id="{7AF2DF8A-B3D0-45EA-B589-4D0CB53B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18" y="3050932"/>
            <a:ext cx="5877357" cy="24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9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837F-6684-476B-A9CE-71181E10DD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84916" y="3610268"/>
            <a:ext cx="9655175" cy="21542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9AC15C-CFEF-4CC7-BF2D-EDBA490A7308}"/>
              </a:ext>
            </a:extLst>
          </p:cNvPr>
          <p:cNvSpPr txBox="1">
            <a:spLocks/>
          </p:cNvSpPr>
          <p:nvPr/>
        </p:nvSpPr>
        <p:spPr>
          <a:xfrm>
            <a:off x="1429605" y="5371735"/>
            <a:ext cx="9655175" cy="923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Human Interaction</a:t>
            </a:r>
          </a:p>
        </p:txBody>
      </p:sp>
    </p:spTree>
    <p:extLst>
      <p:ext uri="{BB962C8B-B14F-4D97-AF65-F5344CB8AC3E}">
        <p14:creationId xmlns:p14="http://schemas.microsoft.com/office/powerpoint/2010/main" val="3611207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2F275-AABC-40A5-BD52-E208B491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Functions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50AB2-170A-4E32-BBAD-7D7C82DAB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303C7-94BF-46AD-81E6-F42060136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39151"/>
            <a:ext cx="7820266" cy="53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2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837F-6684-476B-A9CE-71181E10DD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84916" y="3610268"/>
            <a:ext cx="9655175" cy="21542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33A11A-3C56-4899-B316-87B8F736CD3F}"/>
              </a:ext>
            </a:extLst>
          </p:cNvPr>
          <p:cNvSpPr txBox="1">
            <a:spLocks/>
          </p:cNvSpPr>
          <p:nvPr/>
        </p:nvSpPr>
        <p:spPr>
          <a:xfrm>
            <a:off x="1429605" y="5371735"/>
            <a:ext cx="9655175" cy="923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Complete Durable Functions</a:t>
            </a:r>
          </a:p>
        </p:txBody>
      </p:sp>
    </p:spTree>
    <p:extLst>
      <p:ext uri="{BB962C8B-B14F-4D97-AF65-F5344CB8AC3E}">
        <p14:creationId xmlns:p14="http://schemas.microsoft.com/office/powerpoint/2010/main" val="2355109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2F275-AABC-40A5-BD52-E208B491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Durable Functions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50AB2-170A-4E32-BBAD-7D7C82DAB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07E21-71FB-4F19-9DBE-E889CFBE902E}"/>
              </a:ext>
            </a:extLst>
          </p:cNvPr>
          <p:cNvSpPr/>
          <p:nvPr/>
        </p:nvSpPr>
        <p:spPr>
          <a:xfrm>
            <a:off x="316523" y="2919046"/>
            <a:ext cx="6699739" cy="3764197"/>
          </a:xfrm>
          <a:prstGeom prst="rect">
            <a:avLst/>
          </a:prstGeom>
          <a:noFill/>
          <a:ln w="1143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789161-6373-46E7-9CCB-F19D9CB5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64" y="1696915"/>
            <a:ext cx="11491774" cy="49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07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947A3-DA89-499F-84D2-A5A5862F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061" y="2308194"/>
            <a:ext cx="4434056" cy="1646807"/>
          </a:xfrm>
        </p:spPr>
        <p:txBody>
          <a:bodyPr/>
          <a:lstStyle/>
          <a:p>
            <a:r>
              <a:rPr lang="en-US" dirty="0"/>
              <a:t>Azure Functions Runtime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8FB1-5C20-4169-A8EF-209279E19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549ED-849D-4650-8CE7-FFBA62888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GlobalAzure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49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837F-6684-476B-A9CE-71181E10DD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84916" y="3610268"/>
            <a:ext cx="9655175" cy="21542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A56471-BF37-44FD-A826-295097F5651E}"/>
              </a:ext>
            </a:extLst>
          </p:cNvPr>
          <p:cNvSpPr txBox="1">
            <a:spLocks/>
          </p:cNvSpPr>
          <p:nvPr/>
        </p:nvSpPr>
        <p:spPr>
          <a:xfrm>
            <a:off x="1429605" y="5371735"/>
            <a:ext cx="9655175" cy="923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Azure Functions Runtime</a:t>
            </a:r>
          </a:p>
        </p:txBody>
      </p:sp>
    </p:spTree>
    <p:extLst>
      <p:ext uri="{BB962C8B-B14F-4D97-AF65-F5344CB8AC3E}">
        <p14:creationId xmlns:p14="http://schemas.microsoft.com/office/powerpoint/2010/main" val="10271964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2F275-AABC-40A5-BD52-E208B491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functions runtime - Docker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50AB2-170A-4E32-BBAD-7D7C82DAB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DAB647-4750-4485-9765-4CC8D32D6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7050" y="1679330"/>
            <a:ext cx="11230311" cy="4932607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algn="ctr"/>
            <a:r>
              <a:rPr lang="en-US" sz="3200" dirty="0">
                <a:hlinkClick r:id="rId2"/>
              </a:rPr>
              <a:t>https://hub.docker.com/r/microsoft/azure-functions-runtime/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1423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50198-1461-4E27-9816-904A7974AB46}"/>
              </a:ext>
            </a:extLst>
          </p:cNvPr>
          <p:cNvSpPr/>
          <p:nvPr/>
        </p:nvSpPr>
        <p:spPr>
          <a:xfrm>
            <a:off x="2261750" y="5065952"/>
            <a:ext cx="1257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Andreatosato</a:t>
            </a:r>
            <a:endParaRPr lang="en-US" sz="1400" dirty="0">
              <a:latin typeface="Myanmar Text" panose="020B0502040204020203" pitchFamily="34" charset="0"/>
              <a:ea typeface="Roboto Light" charset="0"/>
              <a:cs typeface="Myanmar Tex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D7DFF-F320-4025-BA19-44040C8A47B4}"/>
              </a:ext>
            </a:extLst>
          </p:cNvPr>
          <p:cNvSpPr/>
          <p:nvPr/>
        </p:nvSpPr>
        <p:spPr>
          <a:xfrm>
            <a:off x="5715912" y="5072202"/>
            <a:ext cx="1199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@ATosato86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CAA4E-D7CE-47E9-BAFD-399E3A626C44}"/>
              </a:ext>
            </a:extLst>
          </p:cNvPr>
          <p:cNvSpPr/>
          <p:nvPr/>
        </p:nvSpPr>
        <p:spPr>
          <a:xfrm>
            <a:off x="9153727" y="5057808"/>
            <a:ext cx="1257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Andreatosato</a:t>
            </a:r>
            <a:endParaRPr lang="en-US" sz="1400" dirty="0">
              <a:latin typeface="Myanmar Text" panose="020B0502040204020203" pitchFamily="34" charset="0"/>
              <a:ea typeface="Roboto Light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2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947A3-DA89-499F-84D2-A5A5862F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535" y="2295525"/>
            <a:ext cx="5106626" cy="1903613"/>
          </a:xfrm>
        </p:spPr>
        <p:txBody>
          <a:bodyPr/>
          <a:lstStyle/>
          <a:p>
            <a:r>
              <a:rPr lang="en-US" dirty="0" err="1"/>
              <a:t>Scalare</a:t>
            </a:r>
            <a:r>
              <a:rPr lang="en-US" dirty="0"/>
              <a:t> le </a:t>
            </a:r>
            <a:r>
              <a:rPr lang="en-US" dirty="0" err="1"/>
              <a:t>proprie</a:t>
            </a:r>
            <a:r>
              <a:rPr lang="en-US" dirty="0"/>
              <a:t> </a:t>
            </a:r>
            <a:r>
              <a:rPr lang="en-US" dirty="0" err="1"/>
              <a:t>applicazioni</a:t>
            </a:r>
            <a:r>
              <a:rPr lang="en-US" dirty="0"/>
              <a:t> con Azure Functions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1BE68-E7E1-4293-9C5E-765FA2E4FF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B50C-99B4-455B-9A6A-91D1C5BC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5BB2B-34D4-432F-B080-23D8696D1152}"/>
              </a:ext>
            </a:extLst>
          </p:cNvPr>
          <p:cNvSpPr txBox="1"/>
          <p:nvPr/>
        </p:nvSpPr>
        <p:spPr>
          <a:xfrm>
            <a:off x="8159793" y="2248348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Myanmar Text" panose="020B0502040204020203" pitchFamily="34" charset="0"/>
                <a:cs typeface="Myanmar Text" panose="020B0502040204020203" pitchFamily="34" charset="0"/>
              </a:rPr>
              <a:t>@ATosato86</a:t>
            </a:r>
            <a:endParaRPr lang="en-US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C97DC-137F-4DA5-9F2E-244CAE66860C}"/>
              </a:ext>
            </a:extLst>
          </p:cNvPr>
          <p:cNvSpPr txBox="1"/>
          <p:nvPr/>
        </p:nvSpPr>
        <p:spPr>
          <a:xfrm>
            <a:off x="8159792" y="3883297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andreatosato</a:t>
            </a:r>
            <a:endParaRPr lang="en-US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F5452-D381-4014-A486-138CDF61C922}"/>
              </a:ext>
            </a:extLst>
          </p:cNvPr>
          <p:cNvSpPr txBox="1"/>
          <p:nvPr/>
        </p:nvSpPr>
        <p:spPr>
          <a:xfrm>
            <a:off x="8159792" y="5582074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andreatosato</a:t>
            </a:r>
            <a:endParaRPr lang="en-US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4894A-3E9B-4BC7-8422-12211D9741D4}"/>
              </a:ext>
            </a:extLst>
          </p:cNvPr>
          <p:cNvSpPr/>
          <p:nvPr/>
        </p:nvSpPr>
        <p:spPr>
          <a:xfrm>
            <a:off x="867163" y="5123390"/>
            <a:ext cx="2660924" cy="681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rPr>
              <a:t>ANDREA TOSATO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71CAF-445D-4B99-8FE9-83FD00E5F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"/>
          <a:stretch/>
        </p:blipFill>
        <p:spPr>
          <a:xfrm>
            <a:off x="867163" y="2540734"/>
            <a:ext cx="2660924" cy="25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C947A3-DA89-499F-84D2-A5A5862FA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061" y="2308195"/>
            <a:ext cx="4434056" cy="1120806"/>
          </a:xfrm>
        </p:spPr>
        <p:txBody>
          <a:bodyPr/>
          <a:lstStyle/>
          <a:p>
            <a:r>
              <a:rPr lang="en-US" dirty="0" err="1"/>
              <a:t>Introduzione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8FB1-5C20-4169-A8EF-209279E19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/>
              <a:t>passi</a:t>
            </a:r>
            <a:r>
              <a:rPr lang="en-US" dirty="0"/>
              <a:t> con Azure Functions</a:t>
            </a:r>
          </a:p>
        </p:txBody>
      </p:sp>
    </p:spTree>
    <p:extLst>
      <p:ext uri="{BB962C8B-B14F-4D97-AF65-F5344CB8AC3E}">
        <p14:creationId xmlns:p14="http://schemas.microsoft.com/office/powerpoint/2010/main" val="1773415216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">
  <a:themeElements>
    <a:clrScheme name="ClodGenColor">
      <a:dk1>
        <a:srgbClr val="000000"/>
      </a:dk1>
      <a:lt1>
        <a:srgbClr val="FFFFFF"/>
      </a:lt1>
      <a:dk2>
        <a:srgbClr val="263238"/>
      </a:dk2>
      <a:lt2>
        <a:srgbClr val="ECEFF1"/>
      </a:lt2>
      <a:accent1>
        <a:srgbClr val="37474F"/>
      </a:accent1>
      <a:accent2>
        <a:srgbClr val="455A64"/>
      </a:accent2>
      <a:accent3>
        <a:srgbClr val="546E7A"/>
      </a:accent3>
      <a:accent4>
        <a:srgbClr val="607D8B"/>
      </a:accent4>
      <a:accent5>
        <a:srgbClr val="78909C"/>
      </a:accent5>
      <a:accent6>
        <a:srgbClr val="00BCD4"/>
      </a:accent6>
      <a:hlink>
        <a:srgbClr val="546E7A"/>
      </a:hlink>
      <a:folHlink>
        <a:srgbClr val="3747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uovo Capitolo">
  <a:themeElements>
    <a:clrScheme name="ClodGenColor">
      <a:dk1>
        <a:srgbClr val="000000"/>
      </a:dk1>
      <a:lt1>
        <a:srgbClr val="FFFFFF"/>
      </a:lt1>
      <a:dk2>
        <a:srgbClr val="263238"/>
      </a:dk2>
      <a:lt2>
        <a:srgbClr val="ECEFF1"/>
      </a:lt2>
      <a:accent1>
        <a:srgbClr val="37474F"/>
      </a:accent1>
      <a:accent2>
        <a:srgbClr val="455A64"/>
      </a:accent2>
      <a:accent3>
        <a:srgbClr val="546E7A"/>
      </a:accent3>
      <a:accent4>
        <a:srgbClr val="607D8B"/>
      </a:accent4>
      <a:accent5>
        <a:srgbClr val="78909C"/>
      </a:accent5>
      <a:accent6>
        <a:srgbClr val="00BCD4"/>
      </a:accent6>
      <a:hlink>
        <a:srgbClr val="546E7A"/>
      </a:hlink>
      <a:folHlink>
        <a:srgbClr val="3747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xtraSlide">
  <a:themeElements>
    <a:clrScheme name="ClodGenColor">
      <a:dk1>
        <a:srgbClr val="000000"/>
      </a:dk1>
      <a:lt1>
        <a:srgbClr val="FFFFFF"/>
      </a:lt1>
      <a:dk2>
        <a:srgbClr val="263238"/>
      </a:dk2>
      <a:lt2>
        <a:srgbClr val="ECEFF1"/>
      </a:lt2>
      <a:accent1>
        <a:srgbClr val="37474F"/>
      </a:accent1>
      <a:accent2>
        <a:srgbClr val="455A64"/>
      </a:accent2>
      <a:accent3>
        <a:srgbClr val="546E7A"/>
      </a:accent3>
      <a:accent4>
        <a:srgbClr val="607D8B"/>
      </a:accent4>
      <a:accent5>
        <a:srgbClr val="78909C"/>
      </a:accent5>
      <a:accent6>
        <a:srgbClr val="00BCD4"/>
      </a:accent6>
      <a:hlink>
        <a:srgbClr val="546E7A"/>
      </a:hlink>
      <a:folHlink>
        <a:srgbClr val="37474F"/>
      </a:folHlink>
    </a:clrScheme>
    <a:fontScheme name="Myanmar">
      <a:majorFont>
        <a:latin typeface="Calibri Light"/>
        <a:ea typeface=""/>
        <a:cs typeface=""/>
      </a:majorFont>
      <a:minorFont>
        <a:latin typeface="Myanma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1362</Words>
  <Application>Microsoft Office PowerPoint</Application>
  <PresentationFormat>Widescreen</PresentationFormat>
  <Paragraphs>455</Paragraphs>
  <Slides>62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MS Gothic</vt:lpstr>
      <vt:lpstr>Arial</vt:lpstr>
      <vt:lpstr>Calibri</vt:lpstr>
      <vt:lpstr>Calibri Light</vt:lpstr>
      <vt:lpstr>Consolas</vt:lpstr>
      <vt:lpstr>Myanmar Text</vt:lpstr>
      <vt:lpstr>Roboto Light</vt:lpstr>
      <vt:lpstr>Roboto Medium</vt:lpstr>
      <vt:lpstr>Segoe UI Light</vt:lpstr>
      <vt:lpstr>segoe-ui_semibold</vt:lpstr>
      <vt:lpstr>Stencil</vt:lpstr>
      <vt:lpstr>1_Standard</vt:lpstr>
      <vt:lpstr>Nuovo Capitolo</vt:lpstr>
      <vt:lpstr>ExtraSlide</vt:lpstr>
      <vt:lpstr>PowerPoint Presentation</vt:lpstr>
      <vt:lpstr>Gli sponsor Mondiali</vt:lpstr>
      <vt:lpstr>Gli sponsor del nostro evento</vt:lpstr>
      <vt:lpstr>Gli sponsor del nostro evento</vt:lpstr>
      <vt:lpstr>Gli sponsor del nostro evento</vt:lpstr>
      <vt:lpstr>PowerPoint Presentation</vt:lpstr>
      <vt:lpstr>PowerPoint Presentation</vt:lpstr>
      <vt:lpstr>PowerPoint Presentation</vt:lpstr>
      <vt:lpstr>PowerPoint Presentation</vt:lpstr>
      <vt:lpstr>Il contesto</vt:lpstr>
      <vt:lpstr>Il contesto</vt:lpstr>
      <vt:lpstr>Il contesto</vt:lpstr>
      <vt:lpstr>Da microservizi a functions</vt:lpstr>
      <vt:lpstr>Linguaggi supportati</vt:lpstr>
      <vt:lpstr>Scenari di utilizzo</vt:lpstr>
      <vt:lpstr>Timer Function Apps</vt:lpstr>
      <vt:lpstr>Webhook &amp; API Function Apps</vt:lpstr>
      <vt:lpstr>PowerPoint Presentation</vt:lpstr>
      <vt:lpstr>Binding supportati</vt:lpstr>
      <vt:lpstr>File esterno</vt:lpstr>
      <vt:lpstr>Tabella esterna</vt:lpstr>
      <vt:lpstr>External Table binding</vt:lpstr>
      <vt:lpstr>External Table binding</vt:lpstr>
      <vt:lpstr>Anatomia di una Function</vt:lpstr>
      <vt:lpstr>Il file host</vt:lpstr>
      <vt:lpstr>PowerPoint Presentation</vt:lpstr>
      <vt:lpstr>PowerPoint Presentation</vt:lpstr>
      <vt:lpstr>Cold vs Warm</vt:lpstr>
      <vt:lpstr>Cold vs Warm</vt:lpstr>
      <vt:lpstr>Pricing</vt:lpstr>
      <vt:lpstr>PowerPoint Presentation</vt:lpstr>
      <vt:lpstr>Load Testing 2 minuti</vt:lpstr>
      <vt:lpstr>Load Testing 2 minuti</vt:lpstr>
      <vt:lpstr>Load Testing 2 minuti</vt:lpstr>
      <vt:lpstr>Load Testing 2 minuti</vt:lpstr>
      <vt:lpstr>Load Testing 5 minuti</vt:lpstr>
      <vt:lpstr>Load Testing 5 minuti</vt:lpstr>
      <vt:lpstr>Load Testing 5 minuti</vt:lpstr>
      <vt:lpstr>Load Testing 5 minuti</vt:lpstr>
      <vt:lpstr>Load Testing 10 minuti</vt:lpstr>
      <vt:lpstr>Load Testing 10 minuti</vt:lpstr>
      <vt:lpstr>Load Testing 10 minuti</vt:lpstr>
      <vt:lpstr>Load Testing 10 minuti</vt:lpstr>
      <vt:lpstr>PowerPoint Presentation</vt:lpstr>
      <vt:lpstr>Comparazione</vt:lpstr>
      <vt:lpstr>Comparazione</vt:lpstr>
      <vt:lpstr>Comparazione</vt:lpstr>
      <vt:lpstr>PowerPoint Presentation</vt:lpstr>
      <vt:lpstr>PowerPoint Presentation</vt:lpstr>
      <vt:lpstr>PowerPoint Presentation</vt:lpstr>
      <vt:lpstr>Come cambia la gestione di un flusso</vt:lpstr>
      <vt:lpstr>Durable Functions</vt:lpstr>
      <vt:lpstr>Durable Functions</vt:lpstr>
      <vt:lpstr>Durable Functions</vt:lpstr>
      <vt:lpstr>PowerPoint Presentation</vt:lpstr>
      <vt:lpstr>Durable Functions</vt:lpstr>
      <vt:lpstr>PowerPoint Presentation</vt:lpstr>
      <vt:lpstr>Durable Functions</vt:lpstr>
      <vt:lpstr>PowerPoint Presentation</vt:lpstr>
      <vt:lpstr>PowerPoint Presentation</vt:lpstr>
      <vt:lpstr>Azure functions runtime - Docker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Tosato</dc:creator>
  <cp:lastModifiedBy>Andrea Tosato</cp:lastModifiedBy>
  <cp:revision>77</cp:revision>
  <dcterms:created xsi:type="dcterms:W3CDTF">2017-09-03T07:47:37Z</dcterms:created>
  <dcterms:modified xsi:type="dcterms:W3CDTF">2018-04-20T14:12:07Z</dcterms:modified>
</cp:coreProperties>
</file>